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7" r:id="rId11"/>
    <p:sldId id="268" r:id="rId12"/>
    <p:sldId id="266" r:id="rId13"/>
    <p:sldId id="274" r:id="rId14"/>
    <p:sldId id="283" r:id="rId15"/>
    <p:sldId id="265" r:id="rId16"/>
    <p:sldId id="269" r:id="rId17"/>
    <p:sldId id="271" r:id="rId18"/>
    <p:sldId id="272" r:id="rId19"/>
    <p:sldId id="277" r:id="rId20"/>
    <p:sldId id="273" r:id="rId21"/>
    <p:sldId id="275" r:id="rId22"/>
    <p:sldId id="276" r:id="rId23"/>
    <p:sldId id="279" r:id="rId24"/>
    <p:sldId id="280" r:id="rId25"/>
    <p:sldId id="281" r:id="rId26"/>
    <p:sldId id="282" r:id="rId2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ba" initials="L" lastIdx="1" clrIdx="0">
    <p:extLst>
      <p:ext uri="{19B8F6BF-5375-455C-9EA6-DF929625EA0E}">
        <p15:presenceInfo xmlns:p15="http://schemas.microsoft.com/office/powerpoint/2012/main" userId="Lub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6102" autoAdjust="0"/>
  </p:normalViewPr>
  <p:slideViewPr>
    <p:cSldViewPr snapToGrid="0" showGuides="1">
      <p:cViewPr varScale="1">
        <p:scale>
          <a:sx n="58" d="100"/>
          <a:sy n="58" d="100"/>
        </p:scale>
        <p:origin x="922" y="48"/>
      </p:cViewPr>
      <p:guideLst>
        <p:guide orient="horz" pos="2160"/>
        <p:guide pos="381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1-30T19:55:00.763" idx="1">
    <p:pos x="10" y="10"/>
    <p:text>Deux rois ne peuvent pas s'installer dans un chateau!</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50EBF0-7866-4416-81EE-17A96F8B458F}" type="datetimeFigureOut">
              <a:rPr lang="fr-FR" smtClean="0"/>
              <a:t>20/12/2021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3FC34-008F-442A-A715-79A24845CA79}" type="slidenum">
              <a:rPr lang="fr-FR" smtClean="0"/>
              <a:t>‹N°›</a:t>
            </a:fld>
            <a:endParaRPr lang="fr-FR"/>
          </a:p>
        </p:txBody>
      </p:sp>
    </p:spTree>
    <p:extLst>
      <p:ext uri="{BB962C8B-B14F-4D97-AF65-F5344CB8AC3E}">
        <p14:creationId xmlns:p14="http://schemas.microsoft.com/office/powerpoint/2010/main" val="163404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a:t>
            </a:r>
            <a:r>
              <a:rPr lang="fr-FR" baseline="0" dirty="0" smtClean="0"/>
              <a:t> Le président du jury, honorables membres du jury, </a:t>
            </a:r>
            <a:r>
              <a:rPr lang="fr-FR" baseline="0" dirty="0" smtClean="0"/>
              <a:t>bonjour </a:t>
            </a:r>
            <a:r>
              <a:rPr lang="fr-FR" baseline="0" dirty="0" smtClean="0"/>
              <a:t>et soyez les bienvenus.</a:t>
            </a:r>
          </a:p>
          <a:p>
            <a:endParaRPr lang="fr-FR" baseline="0" dirty="0" smtClean="0"/>
          </a:p>
          <a:p>
            <a:r>
              <a:rPr lang="fr-FR" baseline="0" dirty="0" smtClean="0"/>
              <a:t>Nous venons par ce présent exposé, vous faire part de notre stage à D’G</a:t>
            </a:r>
          </a:p>
          <a:p>
            <a:r>
              <a:rPr lang="fr-FR" baseline="0" dirty="0" smtClean="0"/>
              <a:t>Ce stage effectué dans la période allant du 09 Avril au 08 Juillet 2021, s’inscrit dans le cadre de l’obtention du diplôme en licence professionnelle en technologie des réseaux et systèmes et porte sur le thème : «  </a:t>
            </a:r>
            <a:r>
              <a:rPr lang="fr-FR" b="1" baseline="0" dirty="0" smtClean="0"/>
              <a:t>Étude et mise en place d’une supervision informatique avec Nagios XI: cas de DANON’S GROUP </a:t>
            </a:r>
            <a:r>
              <a:rPr lang="fr-FR" b="0" baseline="0" dirty="0" smtClean="0"/>
              <a:t>»</a:t>
            </a:r>
          </a:p>
          <a:p>
            <a:endParaRPr lang="fr-FR" b="0" baseline="0" dirty="0" smtClean="0"/>
          </a:p>
          <a:p>
            <a:r>
              <a:rPr lang="fr-FR" b="0" baseline="0" dirty="0" smtClean="0"/>
              <a:t>Nous avons bénéficier de l’encadrement de notre maitre de stage, monsieur </a:t>
            </a:r>
            <a:r>
              <a:rPr lang="fr-FR" b="1" baseline="0" dirty="0" smtClean="0"/>
              <a:t>YE Ange Prosper</a:t>
            </a:r>
            <a:r>
              <a:rPr lang="fr-FR" b="0" baseline="0" dirty="0" smtClean="0"/>
              <a:t>: ingénieur informaticien à D’G, et sous la supervision de notre professeur de suivi, monsieur </a:t>
            </a:r>
            <a:r>
              <a:rPr lang="fr-FR" b="1" baseline="0" dirty="0" smtClean="0"/>
              <a:t>Mamadou SANGARE</a:t>
            </a:r>
            <a:r>
              <a:rPr lang="fr-FR" b="0" baseline="0" dirty="0" smtClean="0"/>
              <a:t>, enseignant à U-AUBEN.</a:t>
            </a:r>
          </a:p>
          <a:p>
            <a:endParaRPr lang="fr-FR" b="0" baseline="0" dirty="0" smtClean="0"/>
          </a:p>
          <a:p>
            <a:r>
              <a:rPr lang="fr-FR" b="0" baseline="0" dirty="0" smtClean="0"/>
              <a:t>Ce travail sera présenté par moi-même </a:t>
            </a:r>
            <a:r>
              <a:rPr lang="fr-FR" b="1" baseline="0" dirty="0" smtClean="0"/>
              <a:t>NEDUMLUBA-ANG Merveille</a:t>
            </a:r>
            <a:r>
              <a:rPr lang="fr-FR" b="0" baseline="0" dirty="0" smtClean="0"/>
              <a:t>, étudiant en Licence 3 ELN à U-AUBEN.</a:t>
            </a:r>
            <a:endParaRPr lang="fr-FR" b="0" dirty="0"/>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2</a:t>
            </a:fld>
            <a:endParaRPr lang="fr-FR"/>
          </a:p>
        </p:txBody>
      </p:sp>
    </p:spTree>
    <p:extLst>
      <p:ext uri="{BB962C8B-B14F-4D97-AF65-F5344CB8AC3E}">
        <p14:creationId xmlns:p14="http://schemas.microsoft.com/office/powerpoint/2010/main" val="3621828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En cas de dysfonctionnement, le système de supervision permet d’envoyer des alertes à l’administrateur via SMS ou mail,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et ce 24h/24, et 7j/7 dans certaines entreprises.</a:t>
            </a:r>
            <a:endParaRPr lang="fr-FR" dirty="0" smtClean="0"/>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11</a:t>
            </a:fld>
            <a:endParaRPr lang="fr-FR"/>
          </a:p>
        </p:txBody>
      </p:sp>
    </p:spTree>
    <p:extLst>
      <p:ext uri="{BB962C8B-B14F-4D97-AF65-F5344CB8AC3E}">
        <p14:creationId xmlns:p14="http://schemas.microsoft.com/office/powerpoint/2010/main" val="966361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 Le président du jury, honorables</a:t>
            </a:r>
            <a:r>
              <a:rPr lang="fr-FR" baseline="0" dirty="0" smtClean="0"/>
              <a:t> membres du jury,</a:t>
            </a:r>
          </a:p>
          <a:p>
            <a:endParaRPr lang="fr-FR" baseline="0" dirty="0" smtClean="0"/>
          </a:p>
          <a:p>
            <a:r>
              <a:rPr lang="fr-FR" dirty="0" smtClean="0"/>
              <a:t>La supervision réseau porte </a:t>
            </a:r>
            <a:r>
              <a:rPr lang="fr-FR" baseline="0" dirty="0" smtClean="0"/>
              <a:t>sur la surveillance de manière continue de la disponibilité des services en ligne, du fonctionnement, des débits, de la sécurité mais également du contrôle des flux de l’ensemble des équipements interconnectés.</a:t>
            </a:r>
          </a:p>
          <a:p>
            <a:endParaRPr lang="fr-FR" baseline="0" dirty="0" smtClean="0"/>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12</a:t>
            </a:fld>
            <a:endParaRPr lang="fr-FR"/>
          </a:p>
        </p:txBody>
      </p:sp>
    </p:spTree>
    <p:extLst>
      <p:ext uri="{BB962C8B-B14F-4D97-AF65-F5344CB8AC3E}">
        <p14:creationId xmlns:p14="http://schemas.microsoft.com/office/powerpoint/2010/main" val="3358247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 Le président du jury, honorables membres du jury, à présent nous allons voir les méthodes de supervision …</a:t>
            </a:r>
          </a:p>
          <a:p>
            <a:endParaRPr lang="fr-FR" dirty="0" smtClean="0"/>
          </a:p>
          <a:p>
            <a:r>
              <a:rPr lang="fr-FR" dirty="0" smtClean="0"/>
              <a:t>Il existe deux types de supervision:</a:t>
            </a:r>
          </a:p>
          <a:p>
            <a:endParaRPr lang="fr-FR" dirty="0" smtClean="0"/>
          </a:p>
          <a:p>
            <a:r>
              <a:rPr lang="fr-FR" dirty="0" smtClean="0"/>
              <a:t>La</a:t>
            </a:r>
            <a:r>
              <a:rPr lang="fr-FR" baseline="0" dirty="0" smtClean="0"/>
              <a:t> supervision active: Elle consiste en l’envoi de requetés d’interrogation et de mesure par la plateforme de supervision, elle se décompose en 3 étapes:</a:t>
            </a:r>
          </a:p>
          <a:p>
            <a:pPr marL="171450" indent="-171450">
              <a:buFont typeface="Arial" panose="020B0604020202020204" pitchFamily="34" charset="0"/>
              <a:buChar char="•"/>
            </a:pPr>
            <a:r>
              <a:rPr lang="fr-FR" baseline="0" dirty="0" smtClean="0"/>
              <a:t>Le serveur envoie une requête vers la ressource supervisée;</a:t>
            </a:r>
          </a:p>
          <a:p>
            <a:pPr marL="171450" indent="-171450">
              <a:buFont typeface="Arial" panose="020B0604020202020204" pitchFamily="34" charset="0"/>
              <a:buChar char="•"/>
            </a:pPr>
            <a:r>
              <a:rPr lang="fr-FR" baseline="0" dirty="0" smtClean="0"/>
              <a:t>La ressource répond à la requête du serveur;</a:t>
            </a:r>
          </a:p>
          <a:p>
            <a:pPr marL="171450" indent="-171450">
              <a:buFont typeface="Arial" panose="020B0604020202020204" pitchFamily="34" charset="0"/>
              <a:buChar char="•"/>
            </a:pPr>
            <a:r>
              <a:rPr lang="fr-FR" baseline="0" dirty="0" smtClean="0"/>
              <a:t>Puis le serveur analyse l’information et détermine un état pour la ressource.</a:t>
            </a:r>
          </a:p>
          <a:p>
            <a:endParaRPr lang="fr-FR" baseline="0" dirty="0" smtClean="0"/>
          </a:p>
          <a:p>
            <a:r>
              <a:rPr lang="fr-FR" baseline="0" dirty="0" smtClean="0"/>
              <a:t>La supervision passive: ici c’est la ressource superviser qui envoie les informations au serveur, elle se décompose en 2 étapes:</a:t>
            </a:r>
          </a:p>
          <a:p>
            <a:pPr marL="171450" indent="-171450">
              <a:buFont typeface="Arial" panose="020B0604020202020204" pitchFamily="34" charset="0"/>
              <a:buChar char="•"/>
            </a:pPr>
            <a:r>
              <a:rPr lang="fr-FR" baseline="0" dirty="0" smtClean="0"/>
              <a:t>La ressource supervisée peut envoyer des informations au serveur de supervision à tout moment ou lorsqu’il y a un problème;</a:t>
            </a:r>
          </a:p>
          <a:p>
            <a:pPr marL="171450" indent="-171450">
              <a:buFont typeface="Arial" panose="020B0604020202020204" pitchFamily="34" charset="0"/>
              <a:buChar char="•"/>
            </a:pPr>
            <a:r>
              <a:rPr lang="fr-FR" baseline="0" dirty="0" smtClean="0"/>
              <a:t>Le serveur reçoit l’alerte puis détermine un état pour la ressource.</a:t>
            </a:r>
          </a:p>
          <a:p>
            <a:pPr marL="0" indent="0">
              <a:buFont typeface="Arial" panose="020B0604020202020204" pitchFamily="34" charset="0"/>
              <a:buNone/>
            </a:pPr>
            <a:endParaRPr lang="fr-FR" baseline="0" dirty="0" smtClean="0"/>
          </a:p>
          <a:p>
            <a:r>
              <a:rPr lang="fr-FR" baseline="0" dirty="0" smtClean="0"/>
              <a:t>La supervision active a l’avantage d’</a:t>
            </a:r>
            <a:r>
              <a:rPr lang="fr-FR" baseline="0" dirty="0" err="1" smtClean="0"/>
              <a:t>etre</a:t>
            </a:r>
            <a:r>
              <a:rPr lang="fr-FR" baseline="0" dirty="0" smtClean="0"/>
              <a:t> fiable: car les vérifications se font de manière régulière et en mode question-réponse.  </a:t>
            </a:r>
            <a:endParaRPr lang="fr-FR" dirty="0"/>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13</a:t>
            </a:fld>
            <a:endParaRPr lang="fr-FR"/>
          </a:p>
        </p:txBody>
      </p:sp>
    </p:spTree>
    <p:extLst>
      <p:ext uri="{BB962C8B-B14F-4D97-AF65-F5344CB8AC3E}">
        <p14:creationId xmlns:p14="http://schemas.microsoft.com/office/powerpoint/2010/main" val="2886252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Ce tableau représente  un récapitulatif des outils de supervision.</a:t>
            </a:r>
            <a:endParaRPr lang="fr-FR" dirty="0"/>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14</a:t>
            </a:fld>
            <a:endParaRPr lang="fr-FR"/>
          </a:p>
        </p:txBody>
      </p:sp>
    </p:spTree>
    <p:extLst>
      <p:ext uri="{BB962C8B-B14F-4D97-AF65-F5344CB8AC3E}">
        <p14:creationId xmlns:p14="http://schemas.microsoft.com/office/powerpoint/2010/main" val="1389867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Honorable membres du jury, la suite de notre présentation sera consacré à la présentation</a:t>
            </a:r>
            <a:r>
              <a:rPr lang="fr-FR" baseline="0" dirty="0" smtClean="0"/>
              <a:t> de l’outil choisi</a:t>
            </a:r>
            <a:endParaRPr lang="fr-FR" dirty="0"/>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15</a:t>
            </a:fld>
            <a:endParaRPr lang="fr-FR"/>
          </a:p>
        </p:txBody>
      </p:sp>
    </p:spTree>
    <p:extLst>
      <p:ext uri="{BB962C8B-B14F-4D97-AF65-F5344CB8AC3E}">
        <p14:creationId xmlns:p14="http://schemas.microsoft.com/office/powerpoint/2010/main" val="1696628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 Le président du jury, honorables membres du jury,</a:t>
            </a:r>
          </a:p>
          <a:p>
            <a:r>
              <a:rPr lang="fr-FR" dirty="0" smtClean="0"/>
              <a:t>Nagios XI est </a:t>
            </a:r>
            <a:r>
              <a:rPr lang="fr-FR" dirty="0" smtClean="0"/>
              <a:t>une version</a:t>
            </a:r>
            <a:r>
              <a:rPr lang="fr-FR" baseline="0" dirty="0" smtClean="0"/>
              <a:t> entreprise de Nagios, c’est une</a:t>
            </a:r>
            <a:r>
              <a:rPr lang="fr-FR" dirty="0" smtClean="0"/>
              <a:t> </a:t>
            </a:r>
            <a:r>
              <a:rPr lang="fr-FR" dirty="0" smtClean="0"/>
              <a:t>application permettant la surveillance système et réseau, et surveille les hôtes et services spécifiées,</a:t>
            </a:r>
            <a:r>
              <a:rPr lang="fr-FR" baseline="0" dirty="0" smtClean="0"/>
              <a:t> alertant lorsque les systèmes ont des dysfonctionnements et quant ils repassent en fonctionnement normal.</a:t>
            </a:r>
            <a:endParaRPr lang="fr-FR" dirty="0"/>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16</a:t>
            </a:fld>
            <a:endParaRPr lang="fr-FR"/>
          </a:p>
        </p:txBody>
      </p:sp>
    </p:spTree>
    <p:extLst>
      <p:ext uri="{BB962C8B-B14F-4D97-AF65-F5344CB8AC3E}">
        <p14:creationId xmlns:p14="http://schemas.microsoft.com/office/powerpoint/2010/main" val="3282512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C’est un programme qui se décompose</a:t>
            </a:r>
            <a:r>
              <a:rPr lang="fr-FR" baseline="0" dirty="0" smtClean="0"/>
              <a:t> en trois parties:</a:t>
            </a:r>
          </a:p>
          <a:p>
            <a:endParaRPr lang="fr-FR" baseline="0" dirty="0" smtClean="0"/>
          </a:p>
          <a:p>
            <a:r>
              <a:rPr lang="fr-FR" baseline="0" dirty="0" smtClean="0"/>
              <a:t>Le moteur de l’application qui gère et ordonnance la supervision,</a:t>
            </a:r>
          </a:p>
          <a:p>
            <a:endParaRPr lang="fr-FR" baseline="0" dirty="0" smtClean="0"/>
          </a:p>
          <a:p>
            <a:r>
              <a:rPr lang="fr-FR" baseline="0" dirty="0" smtClean="0"/>
              <a:t>l’interface web qui permet d’avoir une vue d’ensemble du système </a:t>
            </a:r>
            <a:r>
              <a:rPr lang="fr-FR" baseline="0" dirty="0" smtClean="0"/>
              <a:t>informatique </a:t>
            </a:r>
            <a:r>
              <a:rPr lang="fr-FR" baseline="0" dirty="0" smtClean="0"/>
              <a:t>et de possibles anomalies</a:t>
            </a:r>
          </a:p>
          <a:p>
            <a:endParaRPr lang="fr-FR" baseline="0" dirty="0" smtClean="0"/>
          </a:p>
          <a:p>
            <a:r>
              <a:rPr lang="fr-FR" baseline="0" dirty="0" smtClean="0"/>
              <a:t>puis les sondes qui sont des </a:t>
            </a:r>
            <a:r>
              <a:rPr lang="fr-FR" baseline="0" dirty="0" err="1" smtClean="0"/>
              <a:t>minis</a:t>
            </a:r>
            <a:r>
              <a:rPr lang="fr-FR" baseline="0" dirty="0" smtClean="0"/>
              <a:t> programmes que l’on peut compléter en fonction des besoins de chacun pour superviser chaque service et ou ressource disponible sur l’ensemble du système informatique.</a:t>
            </a:r>
          </a:p>
          <a:p>
            <a:endParaRPr lang="fr-FR" baseline="0" dirty="0" smtClean="0"/>
          </a:p>
          <a:p>
            <a:r>
              <a:rPr lang="fr-FR" baseline="0" dirty="0" smtClean="0"/>
              <a:t>« Un plugin est un programme modifiable qui peut </a:t>
            </a:r>
            <a:r>
              <a:rPr lang="fr-FR" baseline="0" dirty="0" err="1" smtClean="0"/>
              <a:t>etre</a:t>
            </a:r>
            <a:r>
              <a:rPr lang="fr-FR" baseline="0" dirty="0" smtClean="0"/>
              <a:t> </a:t>
            </a:r>
            <a:r>
              <a:rPr lang="fr-FR" baseline="0" dirty="0" err="1" smtClean="0"/>
              <a:t>ecrit</a:t>
            </a:r>
            <a:r>
              <a:rPr lang="fr-FR" baseline="0" dirty="0" smtClean="0"/>
              <a:t> dans plusieurs langage de programmation selon les besoins et qui servent à </a:t>
            </a:r>
            <a:r>
              <a:rPr lang="fr-FR" baseline="0" dirty="0" err="1" smtClean="0"/>
              <a:t>recuperer</a:t>
            </a:r>
            <a:r>
              <a:rPr lang="fr-FR" baseline="0" dirty="0" smtClean="0"/>
              <a:t> les informations souhaitées »</a:t>
            </a:r>
            <a:endParaRPr lang="fr-FR" dirty="0"/>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17</a:t>
            </a:fld>
            <a:endParaRPr lang="fr-FR"/>
          </a:p>
        </p:txBody>
      </p:sp>
    </p:spTree>
    <p:extLst>
      <p:ext uri="{BB962C8B-B14F-4D97-AF65-F5344CB8AC3E}">
        <p14:creationId xmlns:p14="http://schemas.microsoft.com/office/powerpoint/2010/main" val="2734153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a:t>
            </a:r>
            <a:r>
              <a:rPr lang="fr-FR" baseline="0" dirty="0" smtClean="0"/>
              <a:t> Le président du jury, honorables membres du jury, nous allons voir pourquoi nous avons choisi Nagios XI</a:t>
            </a:r>
          </a:p>
          <a:p>
            <a:endParaRPr lang="fr-FR" baseline="0" dirty="0" smtClean="0"/>
          </a:p>
          <a:p>
            <a:r>
              <a:rPr lang="fr-FR" dirty="0" smtClean="0"/>
              <a:t>Car il est </a:t>
            </a:r>
          </a:p>
          <a:p>
            <a:endParaRPr lang="fr-FR" i="0" dirty="0" smtClean="0"/>
          </a:p>
          <a:p>
            <a:r>
              <a:rPr lang="fr-FR" dirty="0" smtClean="0"/>
              <a:t>l’un des meilleurs choix de solution de supervision,</a:t>
            </a:r>
          </a:p>
          <a:p>
            <a:endParaRPr lang="fr-FR" dirty="0" smtClean="0"/>
          </a:p>
          <a:p>
            <a:r>
              <a:rPr lang="fr-FR" dirty="0" smtClean="0"/>
              <a:t>Il est fiable et robuste,</a:t>
            </a:r>
          </a:p>
          <a:p>
            <a:endParaRPr lang="fr-FR" dirty="0" smtClean="0"/>
          </a:p>
          <a:p>
            <a:r>
              <a:rPr lang="fr-FR" dirty="0" smtClean="0"/>
              <a:t>Il est </a:t>
            </a:r>
            <a:r>
              <a:rPr lang="fr-FR" dirty="0" err="1" smtClean="0"/>
              <a:t>hautment</a:t>
            </a:r>
            <a:r>
              <a:rPr lang="fr-FR" dirty="0" smtClean="0"/>
              <a:t> configurable,</a:t>
            </a:r>
          </a:p>
          <a:p>
            <a:endParaRPr lang="fr-FR" dirty="0" smtClean="0"/>
          </a:p>
          <a:p>
            <a:r>
              <a:rPr lang="fr-FR" dirty="0" smtClean="0"/>
              <a:t> facilement extensible,</a:t>
            </a:r>
            <a:r>
              <a:rPr lang="fr-FR" baseline="0" dirty="0" smtClean="0"/>
              <a:t> sa communauté elle est active, puis on y trouve un large choix de surveillance</a:t>
            </a:r>
            <a:r>
              <a:rPr lang="fr-FR" dirty="0" smtClean="0"/>
              <a:t>  </a:t>
            </a:r>
            <a:endParaRPr lang="fr-FR" dirty="0"/>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18</a:t>
            </a:fld>
            <a:endParaRPr lang="fr-FR"/>
          </a:p>
        </p:txBody>
      </p:sp>
    </p:spTree>
    <p:extLst>
      <p:ext uri="{BB962C8B-B14F-4D97-AF65-F5344CB8AC3E}">
        <p14:creationId xmlns:p14="http://schemas.microsoft.com/office/powerpoint/2010/main" val="3830499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Honorable membres du jury, nous</a:t>
            </a:r>
            <a:r>
              <a:rPr lang="fr-FR" baseline="0" dirty="0" smtClean="0"/>
              <a:t> allons voir le fonctionnement de Nagios XI</a:t>
            </a:r>
          </a:p>
          <a:p>
            <a:endParaRPr lang="fr-FR" baseline="0" dirty="0" smtClean="0"/>
          </a:p>
          <a:p>
            <a:r>
              <a:rPr lang="fr-FR" baseline="0" dirty="0" smtClean="0"/>
              <a:t>Nous avons devant nous un parc informatique sous la supervision d’un serveur Nagios:</a:t>
            </a:r>
          </a:p>
          <a:p>
            <a:endParaRPr lang="fr-FR" baseline="0" dirty="0" smtClean="0"/>
          </a:p>
          <a:p>
            <a:pPr marL="171450" indent="-171450">
              <a:buFont typeface="Arial" panose="020B0604020202020204" pitchFamily="34" charset="0"/>
              <a:buChar char="•"/>
            </a:pPr>
            <a:r>
              <a:rPr lang="fr-FR" baseline="0" dirty="0" smtClean="0"/>
              <a:t>Serveur demande l’état des équipements grâce à des protocoles réseau tel que SNMP, ou des modules tel que NRPE ou NSCA</a:t>
            </a:r>
          </a:p>
          <a:p>
            <a:pPr marL="171450" indent="-171450">
              <a:buFont typeface="Arial" panose="020B0604020202020204" pitchFamily="34" charset="0"/>
              <a:buChar char="•"/>
            </a:pPr>
            <a:r>
              <a:rPr lang="fr-FR" baseline="0" dirty="0" smtClean="0"/>
              <a:t>Les hôtes envoient leurs états au serveur</a:t>
            </a:r>
          </a:p>
          <a:p>
            <a:pPr marL="171450" indent="-171450">
              <a:buFont typeface="Arial" panose="020B0604020202020204" pitchFamily="34" charset="0"/>
              <a:buChar char="•"/>
            </a:pPr>
            <a:r>
              <a:rPr lang="fr-FR" baseline="0" dirty="0" smtClean="0"/>
              <a:t>Puis le serveur analyse les données et </a:t>
            </a:r>
            <a:r>
              <a:rPr lang="fr-FR" baseline="0" dirty="0" smtClean="0"/>
              <a:t>affiche </a:t>
            </a:r>
            <a:r>
              <a:rPr lang="fr-FR" baseline="0" dirty="0" smtClean="0"/>
              <a:t>sur l’écran l’état des équipements ou alerte l’administrateur via SMS ou mail quand y a un problème.</a:t>
            </a:r>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19</a:t>
            </a:fld>
            <a:endParaRPr lang="fr-FR"/>
          </a:p>
        </p:txBody>
      </p:sp>
    </p:spTree>
    <p:extLst>
      <p:ext uri="{BB962C8B-B14F-4D97-AF65-F5344CB8AC3E}">
        <p14:creationId xmlns:p14="http://schemas.microsoft.com/office/powerpoint/2010/main" val="608168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 Le président du jury, honorables membres du jury, </a:t>
            </a:r>
          </a:p>
          <a:p>
            <a:endParaRPr lang="fr-FR" dirty="0" smtClean="0"/>
          </a:p>
          <a:p>
            <a:r>
              <a:rPr lang="fr-FR" dirty="0" smtClean="0"/>
              <a:t>Nous</a:t>
            </a:r>
            <a:r>
              <a:rPr lang="fr-FR" baseline="0" dirty="0" smtClean="0"/>
              <a:t> allons montrer en quelques étapes, l’installation de Nagios XI et expliquer en quelques lignes ses fonctionnalités.</a:t>
            </a:r>
            <a:endParaRPr lang="fr-FR" dirty="0"/>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20</a:t>
            </a:fld>
            <a:endParaRPr lang="fr-FR"/>
          </a:p>
        </p:txBody>
      </p:sp>
    </p:spTree>
    <p:extLst>
      <p:ext uri="{BB962C8B-B14F-4D97-AF65-F5344CB8AC3E}">
        <p14:creationId xmlns:p14="http://schemas.microsoft.com/office/powerpoint/2010/main" val="1500360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Monsieur le président du jury, honorable</a:t>
            </a:r>
            <a:r>
              <a:rPr lang="fr-FR" baseline="0" dirty="0" smtClean="0"/>
              <a:t> membres du jury, compte tenu du temps qui nous ait accordé</a:t>
            </a:r>
            <a:r>
              <a:rPr lang="fr-FR" baseline="0" dirty="0" smtClean="0"/>
              <a:t>, sans plus tard </a:t>
            </a:r>
            <a:r>
              <a:rPr lang="fr-FR" baseline="0" dirty="0" smtClean="0"/>
              <a:t>nous passons au plan de notre exposé:</a:t>
            </a:r>
            <a:endParaRPr lang="fr-FR" dirty="0"/>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3</a:t>
            </a:fld>
            <a:endParaRPr lang="fr-FR"/>
          </a:p>
        </p:txBody>
      </p:sp>
    </p:spTree>
    <p:extLst>
      <p:ext uri="{BB962C8B-B14F-4D97-AF65-F5344CB8AC3E}">
        <p14:creationId xmlns:p14="http://schemas.microsoft.com/office/powerpoint/2010/main" val="2931443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 Le président</a:t>
            </a:r>
            <a:r>
              <a:rPr lang="fr-FR" baseline="0" dirty="0" smtClean="0"/>
              <a:t> du jury, honorables membres du jury, </a:t>
            </a:r>
            <a:endParaRPr lang="fr-FR" baseline="0" dirty="0" smtClean="0"/>
          </a:p>
          <a:p>
            <a:endParaRPr lang="fr-FR" baseline="0" dirty="0" smtClean="0"/>
          </a:p>
          <a:p>
            <a:r>
              <a:rPr lang="fr-FR" dirty="0" smtClean="0"/>
              <a:t>Pour </a:t>
            </a:r>
            <a:r>
              <a:rPr lang="fr-FR" dirty="0" smtClean="0"/>
              <a:t>notre projet, nous avons télécharger le fichier ova depuis le site officiel de Nagios XI puis nous l’avons importé sur </a:t>
            </a:r>
            <a:r>
              <a:rPr lang="fr-FR" dirty="0" err="1" smtClean="0"/>
              <a:t>VirtualBox</a:t>
            </a:r>
            <a:r>
              <a:rPr lang="fr-FR" dirty="0" smtClean="0"/>
              <a:t> afin de créer</a:t>
            </a:r>
            <a:r>
              <a:rPr lang="fr-FR" baseline="0" dirty="0" smtClean="0"/>
              <a:t> une</a:t>
            </a:r>
            <a:r>
              <a:rPr lang="fr-FR" dirty="0" smtClean="0"/>
              <a:t> machine virtuelle.</a:t>
            </a:r>
            <a:endParaRPr lang="fr-FR" dirty="0"/>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21</a:t>
            </a:fld>
            <a:endParaRPr lang="fr-FR"/>
          </a:p>
        </p:txBody>
      </p:sp>
    </p:spTree>
    <p:extLst>
      <p:ext uri="{BB962C8B-B14F-4D97-AF65-F5344CB8AC3E}">
        <p14:creationId xmlns:p14="http://schemas.microsoft.com/office/powerpoint/2010/main" val="2506328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Une fois l’installation terminer, nous arriverons</a:t>
            </a:r>
            <a:r>
              <a:rPr lang="fr-FR" baseline="0" dirty="0" smtClean="0"/>
              <a:t> à cette interface: c’est à partir de cette interface que nous allons gérer les équipements à superviser.</a:t>
            </a:r>
          </a:p>
          <a:p>
            <a:endParaRPr lang="fr-FR" baseline="0" dirty="0" smtClean="0"/>
          </a:p>
          <a:p>
            <a:r>
              <a:rPr lang="fr-FR" dirty="0" smtClean="0"/>
              <a:t>On a gauche, une barre d’accès rapide</a:t>
            </a:r>
          </a:p>
          <a:p>
            <a:endParaRPr lang="fr-FR" dirty="0" smtClean="0"/>
          </a:p>
          <a:p>
            <a:r>
              <a:rPr lang="fr-FR" dirty="0" smtClean="0"/>
              <a:t>En haut, on a une barre de menu,</a:t>
            </a:r>
          </a:p>
          <a:p>
            <a:pPr marL="171450" indent="-171450">
              <a:buFont typeface="Arial" panose="020B0604020202020204" pitchFamily="34" charset="0"/>
              <a:buChar char="•"/>
            </a:pPr>
            <a:r>
              <a:rPr lang="fr-FR" b="1" u="sng" dirty="0" smtClean="0"/>
              <a:t>Pour Maison</a:t>
            </a:r>
            <a:r>
              <a:rPr lang="fr-FR" dirty="0" smtClean="0"/>
              <a:t>, guide de démarrage,</a:t>
            </a:r>
            <a:r>
              <a:rPr lang="fr-FR" baseline="0" dirty="0" smtClean="0"/>
              <a:t> un résumé des équipements, et résumé de l’état des services</a:t>
            </a:r>
            <a:r>
              <a:rPr lang="fr-FR" baseline="0" dirty="0" smtClean="0"/>
              <a:t>.</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1" u="sng" baseline="0" dirty="0" smtClean="0"/>
              <a:t>Pour Vue</a:t>
            </a:r>
            <a:r>
              <a:rPr lang="fr-FR" baseline="0" dirty="0" smtClean="0"/>
              <a:t>, aperçu général sur les pannes du réseau, des services, des </a:t>
            </a:r>
            <a:r>
              <a:rPr lang="fr-FR" baseline="0" dirty="0" err="1" smtClean="0"/>
              <a:t>hotes</a:t>
            </a:r>
            <a:r>
              <a:rPr lang="fr-FR" baseline="0" dirty="0" smtClean="0"/>
              <a:t>…</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1" u="sng" baseline="0" dirty="0" smtClean="0"/>
              <a:t>Pour le Tableau de bord</a:t>
            </a:r>
            <a:r>
              <a:rPr lang="fr-FR" baseline="0" dirty="0" smtClean="0"/>
              <a:t>, taches administratives, les statistiques du serveur (CPU, la mémoire utilisée, etc</a:t>
            </a:r>
            <a:r>
              <a:rPr lang="fr-FR" baseline="0" dirty="0" smtClean="0"/>
              <a:t>.)</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1" u="sng" baseline="0" dirty="0" smtClean="0"/>
              <a:t>Pour Rapport</a:t>
            </a:r>
            <a:r>
              <a:rPr lang="fr-FR" baseline="0" dirty="0" smtClean="0"/>
              <a:t>, un résumé sur le fonctionnement des services et des </a:t>
            </a:r>
            <a:r>
              <a:rPr lang="fr-FR" baseline="0" dirty="0" err="1" smtClean="0"/>
              <a:t>hotes</a:t>
            </a:r>
            <a:r>
              <a:rPr lang="fr-FR" baseline="0" dirty="0" smtClean="0"/>
              <a:t> sous la forme d’un graphique à secteur que l’on peut télécharger selon le format qu’on </a:t>
            </a:r>
            <a:r>
              <a:rPr lang="fr-FR" baseline="0" dirty="0" smtClean="0"/>
              <a:t>souhaite</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1" u="sng" baseline="0" dirty="0" smtClean="0"/>
              <a:t>Pour Configurer</a:t>
            </a:r>
            <a:r>
              <a:rPr lang="fr-FR" baseline="0" dirty="0" smtClean="0"/>
              <a:t>, d’ajouter les </a:t>
            </a:r>
            <a:r>
              <a:rPr lang="fr-FR" baseline="0" dirty="0" err="1" smtClean="0"/>
              <a:t>hotes</a:t>
            </a:r>
            <a:r>
              <a:rPr lang="fr-FR" baseline="0" dirty="0" smtClean="0"/>
              <a:t> ou les services afin de superviser</a:t>
            </a:r>
            <a:r>
              <a:rPr lang="fr-FR" baseline="0" dirty="0" smtClean="0"/>
              <a:t>.</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1" u="sng" baseline="0" dirty="0" smtClean="0"/>
              <a:t>Pour outil</a:t>
            </a:r>
            <a:r>
              <a:rPr lang="fr-FR" baseline="0" dirty="0" smtClean="0"/>
              <a:t>, d’enregistrer des liens afin d’</a:t>
            </a:r>
            <a:r>
              <a:rPr lang="fr-FR" baseline="0" dirty="0" err="1" smtClean="0"/>
              <a:t>acceder</a:t>
            </a:r>
            <a:r>
              <a:rPr lang="fr-FR" baseline="0" dirty="0" smtClean="0"/>
              <a:t> à ses pages web à partir de Nagios</a:t>
            </a:r>
            <a:r>
              <a:rPr lang="fr-FR" baseline="0" dirty="0" smtClean="0"/>
              <a:t>.</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1" u="sng" baseline="0" dirty="0" smtClean="0"/>
              <a:t>Pour Aide</a:t>
            </a:r>
            <a:r>
              <a:rPr lang="fr-FR" baseline="0" dirty="0" smtClean="0"/>
              <a:t>, d’obtenir de l’aide en ligne</a:t>
            </a:r>
            <a:r>
              <a:rPr lang="fr-FR" baseline="0" dirty="0" smtClean="0"/>
              <a:t>.</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1" u="sng" baseline="0" dirty="0" smtClean="0"/>
              <a:t>Pour </a:t>
            </a:r>
            <a:r>
              <a:rPr lang="fr-FR" b="1" u="sng" baseline="0" dirty="0" err="1" smtClean="0"/>
              <a:t>Admin</a:t>
            </a:r>
            <a:r>
              <a:rPr lang="fr-FR" b="1" baseline="0" dirty="0" smtClean="0"/>
              <a:t>, </a:t>
            </a:r>
            <a:r>
              <a:rPr lang="fr-FR" baseline="0" dirty="0" smtClean="0"/>
              <a:t>de configurer le système, gérer les utilisateurs, gérer les notification, etc…</a:t>
            </a:r>
            <a:endParaRPr lang="fr-FR" dirty="0"/>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22</a:t>
            </a:fld>
            <a:endParaRPr lang="fr-FR"/>
          </a:p>
        </p:txBody>
      </p:sp>
    </p:spTree>
    <p:extLst>
      <p:ext uri="{BB962C8B-B14F-4D97-AF65-F5344CB8AC3E}">
        <p14:creationId xmlns:p14="http://schemas.microsoft.com/office/powerpoint/2010/main" val="3741209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 Le président du jury, honorable membre du jury, nous allons</a:t>
            </a:r>
            <a:r>
              <a:rPr lang="fr-FR" baseline="0" dirty="0" smtClean="0"/>
              <a:t> voir</a:t>
            </a:r>
            <a:r>
              <a:rPr lang="fr-FR" dirty="0" smtClean="0"/>
              <a:t> l’estimation financière de notre projet</a:t>
            </a:r>
            <a:endParaRPr lang="fr-FR" dirty="0"/>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23</a:t>
            </a:fld>
            <a:endParaRPr lang="fr-FR"/>
          </a:p>
        </p:txBody>
      </p:sp>
    </p:spTree>
    <p:extLst>
      <p:ext uri="{BB962C8B-B14F-4D97-AF65-F5344CB8AC3E}">
        <p14:creationId xmlns:p14="http://schemas.microsoft.com/office/powerpoint/2010/main" val="121913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Licence: c’est</a:t>
            </a:r>
            <a:r>
              <a:rPr lang="fr-FR" baseline="0" dirty="0" smtClean="0"/>
              <a:t> édition standard qui est sur demande et va nous permettre d’avoir plus de </a:t>
            </a:r>
            <a:r>
              <a:rPr lang="fr-FR" baseline="0" dirty="0" smtClean="0"/>
              <a:t>fonctionnalité sur le logiciel.</a:t>
            </a:r>
            <a:endParaRPr lang="fr-FR" baseline="0" dirty="0" smtClean="0"/>
          </a:p>
          <a:p>
            <a:endParaRPr lang="fr-FR" baseline="0" dirty="0" smtClean="0"/>
          </a:p>
          <a:p>
            <a:r>
              <a:rPr lang="fr-FR" baseline="0" dirty="0" smtClean="0"/>
              <a:t>Formation </a:t>
            </a:r>
            <a:r>
              <a:rPr lang="fr-FR" baseline="0" dirty="0" smtClean="0"/>
              <a:t>(120h): est recommandée pour les personnes recherchant la connaissance et l’expertise dans le domaine de la supervision.</a:t>
            </a:r>
            <a:endParaRPr lang="fr-FR" dirty="0" smtClean="0"/>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24</a:t>
            </a:fld>
            <a:endParaRPr lang="fr-FR"/>
          </a:p>
        </p:txBody>
      </p:sp>
    </p:spTree>
    <p:extLst>
      <p:ext uri="{BB962C8B-B14F-4D97-AF65-F5344CB8AC3E}">
        <p14:creationId xmlns:p14="http://schemas.microsoft.com/office/powerpoint/2010/main" val="3582476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 Le président du jury, honorable membre du </a:t>
            </a:r>
            <a:r>
              <a:rPr lang="fr-FR" dirty="0" smtClean="0"/>
              <a:t>jury, </a:t>
            </a:r>
            <a:r>
              <a:rPr lang="fr-FR" dirty="0" smtClean="0"/>
              <a:t>en conclusion,</a:t>
            </a:r>
          </a:p>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sz="1200" b="0" i="0" kern="1200" dirty="0" smtClean="0">
                <a:solidFill>
                  <a:schemeClr val="tx1"/>
                </a:solidFill>
                <a:effectLst/>
                <a:latin typeface="+mn-lt"/>
                <a:ea typeface="+mn-ea"/>
                <a:cs typeface="+mn-cs"/>
              </a:rPr>
              <a:t>Le domaine de la supervision est un domaine important dans l'</a:t>
            </a:r>
            <a:r>
              <a:rPr lang="fr-FR" sz="1200" b="0" i="0" kern="1200" dirty="0" err="1" smtClean="0">
                <a:solidFill>
                  <a:schemeClr val="tx1"/>
                </a:solidFill>
                <a:effectLst/>
                <a:latin typeface="+mn-lt"/>
                <a:ea typeface="+mn-ea"/>
                <a:cs typeface="+mn-cs"/>
              </a:rPr>
              <a:t>administratiοn</a:t>
            </a:r>
            <a:r>
              <a:rPr lang="fr-FR" sz="1200" b="0" i="0" kern="1200" dirty="0" smtClean="0">
                <a:solidFill>
                  <a:schemeClr val="tx1"/>
                </a:solidFill>
                <a:effectLst/>
                <a:latin typeface="+mn-lt"/>
                <a:ea typeface="+mn-ea"/>
                <a:cs typeface="+mn-cs"/>
              </a:rPr>
              <a:t> des systèmes </a:t>
            </a:r>
            <a:r>
              <a:rPr lang="fr-FR" sz="1200" b="0" i="0" kern="1200" dirty="0" smtClean="0">
                <a:solidFill>
                  <a:schemeClr val="tx1"/>
                </a:solidFill>
                <a:effectLst/>
                <a:latin typeface="+mn-lt"/>
                <a:ea typeface="+mn-ea"/>
                <a:cs typeface="+mn-cs"/>
              </a:rPr>
              <a:t>et réseaux.</a:t>
            </a:r>
          </a:p>
          <a:p>
            <a:r>
              <a:rPr lang="fr-FR" sz="1200" b="0" i="0" kern="1200" dirty="0" smtClean="0">
                <a:solidFill>
                  <a:schemeClr val="tx1"/>
                </a:solidFill>
                <a:effectLst/>
                <a:latin typeface="+mn-lt"/>
                <a:ea typeface="+mn-ea"/>
                <a:cs typeface="+mn-cs"/>
              </a:rPr>
              <a:t/>
            </a:r>
            <a:br>
              <a:rPr lang="fr-FR" sz="1200" b="0" i="0" kern="1200" dirty="0" smtClean="0">
                <a:solidFill>
                  <a:schemeClr val="tx1"/>
                </a:solidFill>
                <a:effectLst/>
                <a:latin typeface="+mn-lt"/>
                <a:ea typeface="+mn-ea"/>
                <a:cs typeface="+mn-cs"/>
              </a:rPr>
            </a:br>
            <a:r>
              <a:rPr lang="fr-FR" sz="1200" b="0" i="0" kern="1200" dirty="0" smtClean="0">
                <a:solidFill>
                  <a:schemeClr val="tx1"/>
                </a:solidFill>
                <a:effectLst/>
                <a:latin typeface="+mn-lt"/>
                <a:ea typeface="+mn-ea"/>
                <a:cs typeface="+mn-cs"/>
              </a:rPr>
              <a:t>En </a:t>
            </a:r>
            <a:r>
              <a:rPr lang="fr-FR" sz="1200" b="0" i="0" kern="1200" dirty="0" smtClean="0">
                <a:solidFill>
                  <a:schemeClr val="tx1"/>
                </a:solidFill>
                <a:effectLst/>
                <a:latin typeface="+mn-lt"/>
                <a:ea typeface="+mn-ea"/>
                <a:cs typeface="+mn-cs"/>
              </a:rPr>
              <a:t>effet,</a:t>
            </a:r>
            <a:r>
              <a:rPr lang="fr-FR" sz="1200" b="0" i="0" kern="1200" baseline="0" dirty="0" smtClean="0">
                <a:solidFill>
                  <a:schemeClr val="tx1"/>
                </a:solidFill>
                <a:effectLst/>
                <a:latin typeface="+mn-lt"/>
                <a:ea typeface="+mn-ea"/>
                <a:cs typeface="+mn-cs"/>
              </a:rPr>
              <a:t> durant ce stage nous avons appris à mettre en place une solution de </a:t>
            </a:r>
            <a:r>
              <a:rPr lang="fr-FR" sz="1200" b="0" i="0" kern="1200" baseline="0" dirty="0" err="1" smtClean="0">
                <a:solidFill>
                  <a:schemeClr val="tx1"/>
                </a:solidFill>
                <a:effectLst/>
                <a:latin typeface="+mn-lt"/>
                <a:ea typeface="+mn-ea"/>
                <a:cs typeface="+mn-cs"/>
              </a:rPr>
              <a:t>surpervision</a:t>
            </a:r>
            <a:r>
              <a:rPr lang="fr-FR" sz="1200" b="0" i="0" kern="1200" baseline="0" dirty="0" smtClean="0">
                <a:solidFill>
                  <a:schemeClr val="tx1"/>
                </a:solidFill>
                <a:effectLst/>
                <a:latin typeface="+mn-lt"/>
                <a:ea typeface="+mn-ea"/>
                <a:cs typeface="+mn-cs"/>
              </a:rPr>
              <a:t> </a:t>
            </a:r>
            <a:r>
              <a:rPr lang="fr-FR" sz="1200" b="0" i="0" kern="1200" baseline="0" dirty="0" smtClean="0">
                <a:solidFill>
                  <a:schemeClr val="tx1"/>
                </a:solidFill>
                <a:effectLst/>
                <a:latin typeface="+mn-lt"/>
                <a:ea typeface="+mn-ea"/>
                <a:cs typeface="+mn-cs"/>
              </a:rPr>
              <a:t>par l’installation d’un serveur de supervision Nagios </a:t>
            </a:r>
            <a:r>
              <a:rPr lang="fr-FR" sz="1200" b="0" i="0" kern="1200" baseline="0" dirty="0" smtClean="0">
                <a:solidFill>
                  <a:schemeClr val="tx1"/>
                </a:solidFill>
                <a:effectLst/>
                <a:latin typeface="+mn-lt"/>
                <a:ea typeface="+mn-ea"/>
                <a:cs typeface="+mn-cs"/>
              </a:rPr>
              <a:t>XI </a:t>
            </a:r>
            <a:r>
              <a:rPr lang="fr-FR" sz="1200" b="0" i="0" kern="1200" baseline="0" dirty="0" smtClean="0">
                <a:solidFill>
                  <a:schemeClr val="tx1"/>
                </a:solidFill>
                <a:effectLst/>
                <a:latin typeface="+mn-lt"/>
                <a:ea typeface="+mn-ea"/>
                <a:cs typeface="+mn-cs"/>
              </a:rPr>
              <a:t>à </a:t>
            </a:r>
            <a:r>
              <a:rPr lang="fr-FR" sz="1200" b="0" i="0" kern="1200" baseline="0" dirty="0" smtClean="0">
                <a:solidFill>
                  <a:schemeClr val="tx1"/>
                </a:solidFill>
                <a:effectLst/>
                <a:latin typeface="+mn-lt"/>
                <a:ea typeface="+mn-ea"/>
                <a:cs typeface="+mn-cs"/>
              </a:rPr>
              <a:t>D’G, </a:t>
            </a:r>
            <a:r>
              <a:rPr lang="fr-FR" sz="1200" b="0" i="0" kern="1200" baseline="0" dirty="0" smtClean="0">
                <a:solidFill>
                  <a:schemeClr val="tx1"/>
                </a:solidFill>
                <a:effectLst/>
                <a:latin typeface="+mn-lt"/>
                <a:ea typeface="+mn-ea"/>
                <a:cs typeface="+mn-cs"/>
              </a:rPr>
              <a:t>afin de permettre à l’administrateur de bien gérer son réseau. </a:t>
            </a:r>
            <a:r>
              <a:rPr lang="fr-FR" sz="1200" b="0" i="0" kern="1200" baseline="0" dirty="0" smtClean="0">
                <a:solidFill>
                  <a:schemeClr val="tx1"/>
                </a:solidFill>
                <a:effectLst/>
                <a:latin typeface="+mn-lt"/>
                <a:ea typeface="+mn-ea"/>
                <a:cs typeface="+mn-cs"/>
              </a:rPr>
              <a:t>Cet </a:t>
            </a:r>
            <a:r>
              <a:rPr lang="fr-FR" sz="1200" b="0" i="0" kern="1200" baseline="0" dirty="0" smtClean="0">
                <a:solidFill>
                  <a:schemeClr val="tx1"/>
                </a:solidFill>
                <a:effectLst/>
                <a:latin typeface="+mn-lt"/>
                <a:ea typeface="+mn-ea"/>
                <a:cs typeface="+mn-cs"/>
              </a:rPr>
              <a:t>excellente expérience nous a amené à faire de recherche et à avoir une </a:t>
            </a:r>
            <a:r>
              <a:rPr lang="fr-FR" sz="1200" b="0" i="0" kern="1200" baseline="0" dirty="0" smtClean="0">
                <a:solidFill>
                  <a:schemeClr val="tx1"/>
                </a:solidFill>
                <a:effectLst/>
                <a:latin typeface="+mn-lt"/>
                <a:ea typeface="+mn-ea"/>
                <a:cs typeface="+mn-cs"/>
              </a:rPr>
              <a:t>visibilité </a:t>
            </a:r>
            <a:r>
              <a:rPr lang="fr-FR" sz="1200" b="0" i="0" kern="1200" baseline="0" dirty="0" smtClean="0">
                <a:solidFill>
                  <a:schemeClr val="tx1"/>
                </a:solidFill>
                <a:effectLst/>
                <a:latin typeface="+mn-lt"/>
                <a:ea typeface="+mn-ea"/>
                <a:cs typeface="+mn-cs"/>
              </a:rPr>
              <a:t>sur un domaine bien spécifique, qui est la supervision d’un réseau informatique.</a:t>
            </a:r>
            <a:endParaRPr lang="fr-FR" dirty="0"/>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25</a:t>
            </a:fld>
            <a:endParaRPr lang="fr-FR"/>
          </a:p>
        </p:txBody>
      </p:sp>
    </p:spTree>
    <p:extLst>
      <p:ext uri="{BB962C8B-B14F-4D97-AF65-F5344CB8AC3E}">
        <p14:creationId xmlns:p14="http://schemas.microsoft.com/office/powerpoint/2010/main" val="2559975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solidFill>
                  <a:schemeClr val="tx1"/>
                </a:solidFill>
                <a:latin typeface="Times New Roman" panose="02020603050405020304" pitchFamily="18" charset="0"/>
                <a:cs typeface="Times New Roman" panose="02020603050405020304" pitchFamily="18" charset="0"/>
              </a:rPr>
              <a:t>M.</a:t>
            </a:r>
            <a:r>
              <a:rPr lang="fr-FR" baseline="0" dirty="0" smtClean="0">
                <a:solidFill>
                  <a:schemeClr val="tx1"/>
                </a:solidFill>
                <a:latin typeface="Times New Roman" panose="02020603050405020304" pitchFamily="18" charset="0"/>
                <a:cs typeface="Times New Roman" panose="02020603050405020304" pitchFamily="18" charset="0"/>
              </a:rPr>
              <a:t> Le président du jury, honorables membres du jury</a:t>
            </a:r>
            <a:endParaRPr lang="fr-FR" dirty="0" smtClean="0">
              <a:solidFill>
                <a:schemeClr val="tx1"/>
              </a:solidFill>
              <a:latin typeface="Times New Roman" panose="02020603050405020304" pitchFamily="18" charset="0"/>
              <a:cs typeface="Times New Roman" panose="02020603050405020304" pitchFamily="18" charset="0"/>
            </a:endParaRPr>
          </a:p>
          <a:p>
            <a:r>
              <a:rPr lang="fr-FR" dirty="0" smtClean="0">
                <a:solidFill>
                  <a:schemeClr val="tx1"/>
                </a:solidFill>
                <a:latin typeface="Times New Roman" panose="02020603050405020304" pitchFamily="18" charset="0"/>
                <a:cs typeface="Times New Roman" panose="02020603050405020304" pitchFamily="18" charset="0"/>
              </a:rPr>
              <a:t>De nos jours,</a:t>
            </a:r>
            <a:r>
              <a:rPr lang="fr-FR" baseline="0" dirty="0" smtClean="0">
                <a:solidFill>
                  <a:schemeClr val="tx1"/>
                </a:solidFill>
                <a:latin typeface="Times New Roman" panose="02020603050405020304" pitchFamily="18" charset="0"/>
                <a:cs typeface="Times New Roman" panose="02020603050405020304" pitchFamily="18" charset="0"/>
              </a:rPr>
              <a:t> les entreprises sont équipées au moins d’un réseau local, et dans d’autres cas on trouve aussi un réseau étendu (WAN) avec des parcs informatique qui englobent de multiples équipements réseaux.</a:t>
            </a:r>
          </a:p>
          <a:p>
            <a:r>
              <a:rPr lang="fr-FR" baseline="0" dirty="0" smtClean="0">
                <a:solidFill>
                  <a:schemeClr val="tx1"/>
                </a:solidFill>
                <a:latin typeface="Times New Roman" panose="02020603050405020304" pitchFamily="18" charset="0"/>
                <a:cs typeface="Times New Roman" panose="02020603050405020304" pitchFamily="18" charset="0"/>
              </a:rPr>
              <a:t>Vu que le réseau informatique devient de plus en plus grands et aussi avec un nombre important d’utilisateurs, les administrateurs réseaux ont besoin de superviser et bien contrôler les aspects de leurs réseaux afin de minimiser les anomalies.</a:t>
            </a:r>
          </a:p>
          <a:p>
            <a:r>
              <a:rPr lang="fr-FR" baseline="0" dirty="0" smtClean="0">
                <a:solidFill>
                  <a:schemeClr val="tx1"/>
                </a:solidFill>
                <a:latin typeface="Times New Roman" panose="02020603050405020304" pitchFamily="18" charset="0"/>
                <a:cs typeface="Times New Roman" panose="02020603050405020304" pitchFamily="18" charset="0"/>
              </a:rPr>
              <a:t>D’où l’</a:t>
            </a:r>
            <a:r>
              <a:rPr lang="fr-FR" baseline="0" dirty="0" err="1" smtClean="0">
                <a:solidFill>
                  <a:schemeClr val="tx1"/>
                </a:solidFill>
                <a:latin typeface="Times New Roman" panose="02020603050405020304" pitchFamily="18" charset="0"/>
                <a:cs typeface="Times New Roman" panose="02020603050405020304" pitchFamily="18" charset="0"/>
              </a:rPr>
              <a:t>interet</a:t>
            </a:r>
            <a:r>
              <a:rPr lang="fr-FR" baseline="0" dirty="0" smtClean="0">
                <a:solidFill>
                  <a:schemeClr val="tx1"/>
                </a:solidFill>
                <a:latin typeface="Times New Roman" panose="02020603050405020304" pitchFamily="18" charset="0"/>
                <a:cs typeface="Times New Roman" panose="02020603050405020304" pitchFamily="18" charset="0"/>
              </a:rPr>
              <a:t> de notre projet qui consiste à mettre en place un système de supervision pour bien améliorer l’administration du réseau de D’G.</a:t>
            </a:r>
            <a:endParaRPr lang="fr-FR" dirty="0">
              <a:solidFill>
                <a:schemeClr val="tx1"/>
              </a:solidFill>
              <a:latin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4</a:t>
            </a:fld>
            <a:endParaRPr lang="fr-FR"/>
          </a:p>
        </p:txBody>
      </p:sp>
    </p:spTree>
    <p:extLst>
      <p:ext uri="{BB962C8B-B14F-4D97-AF65-F5344CB8AC3E}">
        <p14:creationId xmlns:p14="http://schemas.microsoft.com/office/powerpoint/2010/main" val="2207609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latin typeface="Times New Roman" panose="02020603050405020304" pitchFamily="18" charset="0"/>
                <a:cs typeface="Times New Roman" panose="02020603050405020304" pitchFamily="18" charset="0"/>
              </a:rPr>
              <a:t>M.</a:t>
            </a:r>
            <a:r>
              <a:rPr lang="fr-FR" baseline="0" dirty="0" smtClean="0">
                <a:latin typeface="Times New Roman" panose="02020603050405020304" pitchFamily="18" charset="0"/>
                <a:cs typeface="Times New Roman" panose="02020603050405020304" pitchFamily="18" charset="0"/>
              </a:rPr>
              <a:t> Le président du jury, honorable membres du jury, nous passons au contexte de notre projet:</a:t>
            </a:r>
          </a:p>
          <a:p>
            <a:r>
              <a:rPr lang="fr-FR" dirty="0" smtClean="0">
                <a:latin typeface="Times New Roman" panose="02020603050405020304" pitchFamily="18" charset="0"/>
                <a:cs typeface="Times New Roman" panose="02020603050405020304" pitchFamily="18" charset="0"/>
              </a:rPr>
              <a:t>Toute application de supervision réseau est destinée avant tout à simplifier la </a:t>
            </a:r>
            <a:r>
              <a:rPr lang="fr-FR" sz="1200" b="0" i="0" kern="1200" dirty="0" smtClean="0">
                <a:solidFill>
                  <a:schemeClr val="tx1"/>
                </a:solidFill>
                <a:effectLst/>
                <a:latin typeface="+mn-lt"/>
                <a:ea typeface="+mn-ea"/>
                <a:cs typeface="+mn-cs"/>
              </a:rPr>
              <a:t>tâche</a:t>
            </a:r>
            <a:r>
              <a:rPr lang="fr-FR" dirty="0" smtClean="0"/>
              <a:t> de</a:t>
            </a:r>
            <a:r>
              <a:rPr lang="fr-FR" baseline="0" dirty="0" smtClean="0"/>
              <a:t> l’administrateur qui est tenu d’intervenir en cas de panne.</a:t>
            </a:r>
          </a:p>
          <a:p>
            <a:r>
              <a:rPr lang="fr-FR" baseline="0" dirty="0" smtClean="0">
                <a:latin typeface="Times New Roman" panose="02020603050405020304" pitchFamily="18" charset="0"/>
                <a:cs typeface="Times New Roman" panose="02020603050405020304" pitchFamily="18" charset="0"/>
              </a:rPr>
              <a:t>Celle que nous allons mettre en place doit assurer aussi cette mission. (Cette solution…)</a:t>
            </a:r>
          </a:p>
          <a:p>
            <a:endParaRPr lang="fr-FR" baseline="0" dirty="0" smtClean="0">
              <a:latin typeface="Times New Roman" panose="02020603050405020304" pitchFamily="18" charset="0"/>
              <a:cs typeface="Times New Roman" panose="02020603050405020304" pitchFamily="18" charset="0"/>
            </a:endParaRPr>
          </a:p>
          <a:p>
            <a:r>
              <a:rPr lang="fr-FR" baseline="0" dirty="0" smtClean="0">
                <a:latin typeface="Times New Roman" panose="02020603050405020304" pitchFamily="18" charset="0"/>
                <a:cs typeface="Times New Roman" panose="02020603050405020304" pitchFamily="18" charset="0"/>
              </a:rPr>
              <a:t>A la fin de notre travail, nous devons pouvoir:</a:t>
            </a:r>
          </a:p>
          <a:p>
            <a:endParaRPr lang="fr-FR" dirty="0">
              <a:latin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5</a:t>
            </a:fld>
            <a:endParaRPr lang="fr-FR"/>
          </a:p>
        </p:txBody>
      </p:sp>
    </p:spTree>
    <p:extLst>
      <p:ext uri="{BB962C8B-B14F-4D97-AF65-F5344CB8AC3E}">
        <p14:creationId xmlns:p14="http://schemas.microsoft.com/office/powerpoint/2010/main" val="3428717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Honorable membres du jury,</a:t>
            </a:r>
            <a:r>
              <a:rPr lang="fr-FR" baseline="0" dirty="0" smtClean="0"/>
              <a:t> après avoir vue le contexte de notre projet, il est cependant important de s’interroger sur quelques points suivants:…</a:t>
            </a:r>
          </a:p>
          <a:p>
            <a:endParaRPr lang="fr-FR" baseline="0" dirty="0" smtClean="0"/>
          </a:p>
          <a:p>
            <a:r>
              <a:rPr lang="fr-FR" baseline="0" dirty="0" smtClean="0"/>
              <a:t>L’objectif de ce projet, est…</a:t>
            </a:r>
            <a:endParaRPr lang="fr-FR" dirty="0"/>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6</a:t>
            </a:fld>
            <a:endParaRPr lang="fr-FR"/>
          </a:p>
        </p:txBody>
      </p:sp>
    </p:spTree>
    <p:extLst>
      <p:ext uri="{BB962C8B-B14F-4D97-AF65-F5344CB8AC3E}">
        <p14:creationId xmlns:p14="http://schemas.microsoft.com/office/powerpoint/2010/main" val="3392606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 Le président</a:t>
            </a:r>
            <a:r>
              <a:rPr lang="fr-FR" baseline="0" dirty="0" smtClean="0"/>
              <a:t> du jury, honorables membres du jury, nous passons à présent aux généralités:</a:t>
            </a:r>
            <a:endParaRPr lang="fr-FR" dirty="0"/>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7</a:t>
            </a:fld>
            <a:endParaRPr lang="fr-FR"/>
          </a:p>
        </p:txBody>
      </p:sp>
    </p:spTree>
    <p:extLst>
      <p:ext uri="{BB962C8B-B14F-4D97-AF65-F5344CB8AC3E}">
        <p14:creationId xmlns:p14="http://schemas.microsoft.com/office/powerpoint/2010/main" val="3874923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latin typeface="Times New Roman" panose="02020603050405020304" pitchFamily="18" charset="0"/>
                <a:cs typeface="Times New Roman" panose="02020603050405020304" pitchFamily="18" charset="0"/>
              </a:rPr>
              <a:t>M. Le président du jury, honorables membres du jury, nous présentons la structure dans laquelle</a:t>
            </a:r>
            <a:r>
              <a:rPr lang="fr-FR" baseline="0" dirty="0" smtClean="0">
                <a:latin typeface="Times New Roman" panose="02020603050405020304" pitchFamily="18" charset="0"/>
                <a:cs typeface="Times New Roman" panose="02020603050405020304" pitchFamily="18" charset="0"/>
              </a:rPr>
              <a:t> le projet à été conduit</a:t>
            </a:r>
          </a:p>
          <a:p>
            <a:r>
              <a:rPr lang="fr-FR" dirty="0" smtClean="0">
                <a:latin typeface="Times New Roman" panose="02020603050405020304" pitchFamily="18" charset="0"/>
                <a:cs typeface="Times New Roman" panose="02020603050405020304" pitchFamily="18" charset="0"/>
              </a:rPr>
              <a:t>DANON’S GROUP est</a:t>
            </a:r>
            <a:r>
              <a:rPr lang="fr-FR" baseline="0" dirty="0" smtClean="0">
                <a:latin typeface="Times New Roman" panose="02020603050405020304" pitchFamily="18" charset="0"/>
                <a:cs typeface="Times New Roman" panose="02020603050405020304" pitchFamily="18" charset="0"/>
              </a:rPr>
              <a:t> u</a:t>
            </a:r>
            <a:r>
              <a:rPr lang="fr-FR" dirty="0" smtClean="0">
                <a:latin typeface="Times New Roman" panose="02020603050405020304" pitchFamily="18" charset="0"/>
                <a:cs typeface="Times New Roman" panose="02020603050405020304" pitchFamily="18" charset="0"/>
              </a:rPr>
              <a:t>ne structure</a:t>
            </a:r>
            <a:r>
              <a:rPr lang="fr-FR" baseline="0" dirty="0" smtClean="0">
                <a:latin typeface="Times New Roman" panose="02020603050405020304" pitchFamily="18" charset="0"/>
                <a:cs typeface="Times New Roman" panose="02020603050405020304" pitchFamily="18" charset="0"/>
              </a:rPr>
              <a:t> relativement jeune, fondée en 2015; c’est une société de prestation de service, spécialisée dans le numérique. Ayant son siège à Ouagadougou au Burkina Faso dans le quartier 1200 logements.</a:t>
            </a:r>
          </a:p>
          <a:p>
            <a:endParaRPr lang="fr-FR" baseline="0" dirty="0" smtClean="0">
              <a:latin typeface="Times New Roman" panose="02020603050405020304" pitchFamily="18" charset="0"/>
              <a:cs typeface="Times New Roman" panose="02020603050405020304" pitchFamily="18" charset="0"/>
            </a:endParaRPr>
          </a:p>
          <a:p>
            <a:r>
              <a:rPr lang="fr-FR" baseline="0" dirty="0" smtClean="0">
                <a:latin typeface="Times New Roman" panose="02020603050405020304" pitchFamily="18" charset="0"/>
                <a:cs typeface="Times New Roman" panose="02020603050405020304" pitchFamily="18" charset="0"/>
              </a:rPr>
              <a:t>Cette entreprise met à la disposition de ses partenaires et/ou clients des ingénieurs hautement qualifiés exerçant dans les domaines d’activités comme : … </a:t>
            </a:r>
            <a:endParaRPr lang="fr-FR" dirty="0">
              <a:latin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8</a:t>
            </a:fld>
            <a:endParaRPr lang="fr-FR"/>
          </a:p>
        </p:txBody>
      </p:sp>
    </p:spTree>
    <p:extLst>
      <p:ext uri="{BB962C8B-B14F-4D97-AF65-F5344CB8AC3E}">
        <p14:creationId xmlns:p14="http://schemas.microsoft.com/office/powerpoint/2010/main" val="945234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latin typeface="Times New Roman" panose="02020603050405020304" pitchFamily="18" charset="0"/>
                <a:cs typeface="Times New Roman" panose="02020603050405020304" pitchFamily="18" charset="0"/>
              </a:rPr>
              <a:t>M. Le président du jury, honorables membres du jury,</a:t>
            </a:r>
          </a:p>
          <a:p>
            <a:r>
              <a:rPr lang="fr-FR" dirty="0" smtClean="0">
                <a:latin typeface="Times New Roman" panose="02020603050405020304" pitchFamily="18" charset="0"/>
                <a:cs typeface="Times New Roman" panose="02020603050405020304" pitchFamily="18" charset="0"/>
              </a:rPr>
              <a:t>Le réseau internet de D’G est un réseau</a:t>
            </a:r>
            <a:r>
              <a:rPr lang="fr-FR" baseline="0" dirty="0" smtClean="0">
                <a:latin typeface="Times New Roman" panose="02020603050405020304" pitchFamily="18" charset="0"/>
                <a:cs typeface="Times New Roman" panose="02020603050405020304" pitchFamily="18" charset="0"/>
              </a:rPr>
              <a:t> de type BLR. C’est une technologie utilisée par de nombreux fournisseur d’accès internet pour offrir une connexion internet aux clients finaux.</a:t>
            </a:r>
          </a:p>
          <a:p>
            <a:endParaRPr lang="fr-FR" baseline="0" dirty="0" smtClean="0">
              <a:latin typeface="Times New Roman" panose="02020603050405020304" pitchFamily="18" charset="0"/>
              <a:cs typeface="Times New Roman" panose="02020603050405020304" pitchFamily="18" charset="0"/>
            </a:endParaRPr>
          </a:p>
          <a:p>
            <a:r>
              <a:rPr lang="fr-FR" baseline="0" dirty="0" smtClean="0">
                <a:latin typeface="Times New Roman" panose="02020603050405020304" pitchFamily="18" charset="0"/>
                <a:cs typeface="Times New Roman" panose="02020603050405020304" pitchFamily="18" charset="0"/>
              </a:rPr>
              <a:t>Ces stations de base sont connectées au </a:t>
            </a:r>
            <a:r>
              <a:rPr lang="fr-FR" baseline="0" dirty="0" err="1" smtClean="0">
                <a:latin typeface="Times New Roman" panose="02020603050405020304" pitchFamily="18" charset="0"/>
                <a:cs typeface="Times New Roman" panose="02020603050405020304" pitchFamily="18" charset="0"/>
              </a:rPr>
              <a:t>backbone</a:t>
            </a:r>
            <a:r>
              <a:rPr lang="fr-FR" baseline="0" dirty="0" smtClean="0">
                <a:latin typeface="Times New Roman" panose="02020603050405020304" pitchFamily="18" charset="0"/>
                <a:cs typeface="Times New Roman" panose="02020603050405020304" pitchFamily="18" charset="0"/>
              </a:rPr>
              <a:t> de transport permettant de distribuer de l’internet au clients finaux.</a:t>
            </a:r>
            <a:endParaRPr lang="fr-FR" dirty="0">
              <a:latin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9</a:t>
            </a:fld>
            <a:endParaRPr lang="fr-FR"/>
          </a:p>
        </p:txBody>
      </p:sp>
    </p:spTree>
    <p:extLst>
      <p:ext uri="{BB962C8B-B14F-4D97-AF65-F5344CB8AC3E}">
        <p14:creationId xmlns:p14="http://schemas.microsoft.com/office/powerpoint/2010/main" val="3334733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solidFill>
                  <a:schemeClr val="tx1"/>
                </a:solidFill>
                <a:latin typeface="Times New Roman" panose="02020603050405020304" pitchFamily="18" charset="0"/>
                <a:cs typeface="Times New Roman" panose="02020603050405020304" pitchFamily="18" charset="0"/>
              </a:rPr>
              <a:t>M. Le président du jury, honorable membres du jury, à présent</a:t>
            </a:r>
            <a:r>
              <a:rPr lang="fr-FR" baseline="0" dirty="0" smtClean="0">
                <a:solidFill>
                  <a:schemeClr val="tx1"/>
                </a:solidFill>
                <a:latin typeface="Times New Roman" panose="02020603050405020304" pitchFamily="18" charset="0"/>
                <a:cs typeface="Times New Roman" panose="02020603050405020304" pitchFamily="18" charset="0"/>
              </a:rPr>
              <a:t> nous allons parler de la supervision.</a:t>
            </a:r>
          </a:p>
          <a:p>
            <a:endParaRPr lang="fr-FR" baseline="0" dirty="0" smtClean="0">
              <a:solidFill>
                <a:schemeClr val="tx1"/>
              </a:solidFill>
              <a:latin typeface="Times New Roman" panose="02020603050405020304" pitchFamily="18" charset="0"/>
              <a:cs typeface="Times New Roman" panose="02020603050405020304" pitchFamily="18" charset="0"/>
            </a:endParaRPr>
          </a:p>
          <a:p>
            <a:r>
              <a:rPr lang="fr-FR" dirty="0" smtClean="0">
                <a:solidFill>
                  <a:schemeClr val="tx1"/>
                </a:solidFill>
                <a:latin typeface="Times New Roman" panose="02020603050405020304" pitchFamily="18" charset="0"/>
                <a:cs typeface="Times New Roman" panose="02020603050405020304" pitchFamily="18" charset="0"/>
              </a:rPr>
              <a:t>En</a:t>
            </a:r>
            <a:r>
              <a:rPr lang="fr-FR" baseline="0" dirty="0" smtClean="0">
                <a:solidFill>
                  <a:schemeClr val="tx1"/>
                </a:solidFill>
                <a:latin typeface="Times New Roman" panose="02020603050405020304" pitchFamily="18" charset="0"/>
                <a:cs typeface="Times New Roman" panose="02020603050405020304" pitchFamily="18" charset="0"/>
              </a:rPr>
              <a:t> 1980, est apparu le concept de supervision, suite à la croissance importante de mise en place de réseau informatique dans les entreprises et leur administration.</a:t>
            </a:r>
          </a:p>
          <a:p>
            <a:endParaRPr lang="fr-FR" dirty="0" smtClean="0"/>
          </a:p>
          <a:p>
            <a:r>
              <a:rPr lang="fr-FR" dirty="0" smtClean="0"/>
              <a:t>La</a:t>
            </a:r>
            <a:r>
              <a:rPr lang="fr-FR" baseline="0" dirty="0" smtClean="0"/>
              <a:t> supervision informatique est la surveillance du bon fonctionnement d’un système informatique ou d’un service.</a:t>
            </a:r>
          </a:p>
          <a:p>
            <a:endParaRPr lang="fr-FR" baseline="0" dirty="0" smtClean="0"/>
          </a:p>
          <a:p>
            <a:r>
              <a:rPr lang="fr-FR" baseline="0" dirty="0" smtClean="0"/>
              <a:t>Elle permet de surveiller, rapporter et alerter les fonctionnements normaux et anormaux des systèmes informatiques.</a:t>
            </a:r>
          </a:p>
          <a:p>
            <a:endParaRPr lang="fr-FR" baseline="0" dirty="0" smtClean="0"/>
          </a:p>
          <a:p>
            <a:r>
              <a:rPr lang="fr-FR" baseline="0" dirty="0" smtClean="0"/>
              <a:t>En répondant a plusieurs préoccupations, soit technique, applicative, système, etc…</a:t>
            </a:r>
          </a:p>
        </p:txBody>
      </p:sp>
      <p:sp>
        <p:nvSpPr>
          <p:cNvPr id="4" name="Espace réservé du numéro de diapositive 3"/>
          <p:cNvSpPr>
            <a:spLocks noGrp="1"/>
          </p:cNvSpPr>
          <p:nvPr>
            <p:ph type="sldNum" sz="quarter" idx="10"/>
          </p:nvPr>
        </p:nvSpPr>
        <p:spPr/>
        <p:txBody>
          <a:bodyPr/>
          <a:lstStyle/>
          <a:p>
            <a:fld id="{F0F3FC34-008F-442A-A715-79A24845CA79}" type="slidenum">
              <a:rPr lang="fr-FR" smtClean="0"/>
              <a:t>10</a:t>
            </a:fld>
            <a:endParaRPr lang="fr-FR"/>
          </a:p>
        </p:txBody>
      </p:sp>
    </p:spTree>
    <p:extLst>
      <p:ext uri="{BB962C8B-B14F-4D97-AF65-F5344CB8AC3E}">
        <p14:creationId xmlns:p14="http://schemas.microsoft.com/office/powerpoint/2010/main" val="866374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7D3C582E-0F67-4091-9D3A-AD267B7A622B}" type="datetimeFigureOut">
              <a:rPr lang="fr-FR" smtClean="0"/>
              <a:t>20/12/2021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B2B5EF-64ED-406B-9793-E5C8AAF085C4}" type="slidenum">
              <a:rPr lang="fr-FR" smtClean="0"/>
              <a:t>‹N°›</a:t>
            </a:fld>
            <a:endParaRPr lang="fr-FR"/>
          </a:p>
        </p:txBody>
      </p:sp>
    </p:spTree>
    <p:extLst>
      <p:ext uri="{BB962C8B-B14F-4D97-AF65-F5344CB8AC3E}">
        <p14:creationId xmlns:p14="http://schemas.microsoft.com/office/powerpoint/2010/main" val="1075594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D3C582E-0F67-4091-9D3A-AD267B7A622B}" type="datetimeFigureOut">
              <a:rPr lang="fr-FR" smtClean="0"/>
              <a:t>20/12/2021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B2B5EF-64ED-406B-9793-E5C8AAF085C4}" type="slidenum">
              <a:rPr lang="fr-FR" smtClean="0"/>
              <a:t>‹N°›</a:t>
            </a:fld>
            <a:endParaRPr lang="fr-FR"/>
          </a:p>
        </p:txBody>
      </p:sp>
    </p:spTree>
    <p:extLst>
      <p:ext uri="{BB962C8B-B14F-4D97-AF65-F5344CB8AC3E}">
        <p14:creationId xmlns:p14="http://schemas.microsoft.com/office/powerpoint/2010/main" val="3509032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D3C582E-0F67-4091-9D3A-AD267B7A622B}" type="datetimeFigureOut">
              <a:rPr lang="fr-FR" smtClean="0"/>
              <a:t>20/12/2021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B2B5EF-64ED-406B-9793-E5C8AAF085C4}" type="slidenum">
              <a:rPr lang="fr-FR" smtClean="0"/>
              <a:t>‹N°›</a:t>
            </a:fld>
            <a:endParaRPr lang="fr-FR"/>
          </a:p>
        </p:txBody>
      </p:sp>
    </p:spTree>
    <p:extLst>
      <p:ext uri="{BB962C8B-B14F-4D97-AF65-F5344CB8AC3E}">
        <p14:creationId xmlns:p14="http://schemas.microsoft.com/office/powerpoint/2010/main" val="66372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D3C582E-0F67-4091-9D3A-AD267B7A622B}" type="datetimeFigureOut">
              <a:rPr lang="fr-FR" smtClean="0"/>
              <a:t>20/12/2021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B2B5EF-64ED-406B-9793-E5C8AAF085C4}" type="slidenum">
              <a:rPr lang="fr-FR" smtClean="0"/>
              <a:t>‹N°›</a:t>
            </a:fld>
            <a:endParaRPr lang="fr-FR"/>
          </a:p>
        </p:txBody>
      </p:sp>
    </p:spTree>
    <p:extLst>
      <p:ext uri="{BB962C8B-B14F-4D97-AF65-F5344CB8AC3E}">
        <p14:creationId xmlns:p14="http://schemas.microsoft.com/office/powerpoint/2010/main" val="3890187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7D3C582E-0F67-4091-9D3A-AD267B7A622B}" type="datetimeFigureOut">
              <a:rPr lang="fr-FR" smtClean="0"/>
              <a:t>20/12/2021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B2B5EF-64ED-406B-9793-E5C8AAF085C4}" type="slidenum">
              <a:rPr lang="fr-FR" smtClean="0"/>
              <a:t>‹N°›</a:t>
            </a:fld>
            <a:endParaRPr lang="fr-FR"/>
          </a:p>
        </p:txBody>
      </p:sp>
    </p:spTree>
    <p:extLst>
      <p:ext uri="{BB962C8B-B14F-4D97-AF65-F5344CB8AC3E}">
        <p14:creationId xmlns:p14="http://schemas.microsoft.com/office/powerpoint/2010/main" val="1079274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7D3C582E-0F67-4091-9D3A-AD267B7A622B}" type="datetimeFigureOut">
              <a:rPr lang="fr-FR" smtClean="0"/>
              <a:t>20/12/2021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B2B5EF-64ED-406B-9793-E5C8AAF085C4}" type="slidenum">
              <a:rPr lang="fr-FR" smtClean="0"/>
              <a:t>‹N°›</a:t>
            </a:fld>
            <a:endParaRPr lang="fr-FR"/>
          </a:p>
        </p:txBody>
      </p:sp>
    </p:spTree>
    <p:extLst>
      <p:ext uri="{BB962C8B-B14F-4D97-AF65-F5344CB8AC3E}">
        <p14:creationId xmlns:p14="http://schemas.microsoft.com/office/powerpoint/2010/main" val="1430630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7D3C582E-0F67-4091-9D3A-AD267B7A622B}" type="datetimeFigureOut">
              <a:rPr lang="fr-FR" smtClean="0"/>
              <a:t>20/12/2021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B2B5EF-64ED-406B-9793-E5C8AAF085C4}" type="slidenum">
              <a:rPr lang="fr-FR" smtClean="0"/>
              <a:t>‹N°›</a:t>
            </a:fld>
            <a:endParaRPr lang="fr-FR"/>
          </a:p>
        </p:txBody>
      </p:sp>
    </p:spTree>
    <p:extLst>
      <p:ext uri="{BB962C8B-B14F-4D97-AF65-F5344CB8AC3E}">
        <p14:creationId xmlns:p14="http://schemas.microsoft.com/office/powerpoint/2010/main" val="1416965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7D3C582E-0F67-4091-9D3A-AD267B7A622B}" type="datetimeFigureOut">
              <a:rPr lang="fr-FR" smtClean="0"/>
              <a:t>20/12/2021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B2B5EF-64ED-406B-9793-E5C8AAF085C4}" type="slidenum">
              <a:rPr lang="fr-FR" smtClean="0"/>
              <a:t>‹N°›</a:t>
            </a:fld>
            <a:endParaRPr lang="fr-FR"/>
          </a:p>
        </p:txBody>
      </p:sp>
    </p:spTree>
    <p:extLst>
      <p:ext uri="{BB962C8B-B14F-4D97-AF65-F5344CB8AC3E}">
        <p14:creationId xmlns:p14="http://schemas.microsoft.com/office/powerpoint/2010/main" val="3327828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D3C582E-0F67-4091-9D3A-AD267B7A622B}" type="datetimeFigureOut">
              <a:rPr lang="fr-FR" smtClean="0"/>
              <a:t>20/12/2021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AB2B5EF-64ED-406B-9793-E5C8AAF085C4}" type="slidenum">
              <a:rPr lang="fr-FR" smtClean="0"/>
              <a:t>‹N°›</a:t>
            </a:fld>
            <a:endParaRPr lang="fr-FR"/>
          </a:p>
        </p:txBody>
      </p:sp>
    </p:spTree>
    <p:extLst>
      <p:ext uri="{BB962C8B-B14F-4D97-AF65-F5344CB8AC3E}">
        <p14:creationId xmlns:p14="http://schemas.microsoft.com/office/powerpoint/2010/main" val="1017276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D3C582E-0F67-4091-9D3A-AD267B7A622B}" type="datetimeFigureOut">
              <a:rPr lang="fr-FR" smtClean="0"/>
              <a:t>20/12/2021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B2B5EF-64ED-406B-9793-E5C8AAF085C4}" type="slidenum">
              <a:rPr lang="fr-FR" smtClean="0"/>
              <a:t>‹N°›</a:t>
            </a:fld>
            <a:endParaRPr lang="fr-FR"/>
          </a:p>
        </p:txBody>
      </p:sp>
    </p:spTree>
    <p:extLst>
      <p:ext uri="{BB962C8B-B14F-4D97-AF65-F5344CB8AC3E}">
        <p14:creationId xmlns:p14="http://schemas.microsoft.com/office/powerpoint/2010/main" val="752796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D3C582E-0F67-4091-9D3A-AD267B7A622B}" type="datetimeFigureOut">
              <a:rPr lang="fr-FR" smtClean="0"/>
              <a:t>20/12/2021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B2B5EF-64ED-406B-9793-E5C8AAF085C4}" type="slidenum">
              <a:rPr lang="fr-FR" smtClean="0"/>
              <a:t>‹N°›</a:t>
            </a:fld>
            <a:endParaRPr lang="fr-FR"/>
          </a:p>
        </p:txBody>
      </p:sp>
    </p:spTree>
    <p:extLst>
      <p:ext uri="{BB962C8B-B14F-4D97-AF65-F5344CB8AC3E}">
        <p14:creationId xmlns:p14="http://schemas.microsoft.com/office/powerpoint/2010/main" val="200099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3C582E-0F67-4091-9D3A-AD267B7A622B}" type="datetimeFigureOut">
              <a:rPr lang="fr-FR" smtClean="0"/>
              <a:t>20/12/2021</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2B5EF-64ED-406B-9793-E5C8AAF085C4}" type="slidenum">
              <a:rPr lang="fr-FR" smtClean="0"/>
              <a:t>‹N°›</a:t>
            </a:fld>
            <a:endParaRPr lang="fr-FR"/>
          </a:p>
        </p:txBody>
      </p:sp>
    </p:spTree>
    <p:extLst>
      <p:ext uri="{BB962C8B-B14F-4D97-AF65-F5344CB8AC3E}">
        <p14:creationId xmlns:p14="http://schemas.microsoft.com/office/powerpoint/2010/main" val="2736648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7"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2.gif"/><Relationship Id="rId4" Type="http://schemas.openxmlformats.org/officeDocument/2006/relationships/image" Target="../media/image7.gif"/></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gif"/><Relationship Id="rId5" Type="http://schemas.openxmlformats.org/officeDocument/2006/relationships/image" Target="../media/image24.png"/><Relationship Id="rId4" Type="http://schemas.openxmlformats.org/officeDocument/2006/relationships/image" Target="../media/image23.gif"/></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63000">
              <a:schemeClr val="accent1">
                <a:lumMod val="82000"/>
                <a:lumOff val="18000"/>
                <a:alpha val="72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Image 8" descr="C:\Documents and Settings\user\Bureau\Internet InternetExplorer\Deskjet 840C\imprimante\images\burkina\Armoiries.jpg"/>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5424488" y="1662113"/>
            <a:ext cx="1357312"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rganigramme : Alternative 6"/>
          <p:cNvSpPr/>
          <p:nvPr/>
        </p:nvSpPr>
        <p:spPr>
          <a:xfrm>
            <a:off x="1315237" y="3245304"/>
            <a:ext cx="9586587" cy="859207"/>
          </a:xfrm>
          <a:prstGeom prst="flowChartAlternateProcess">
            <a:avLst/>
          </a:prstGeom>
          <a:gradFill rotWithShape="1">
            <a:gsLst>
              <a:gs pos="0">
                <a:srgbClr val="B32C16">
                  <a:tint val="50000"/>
                  <a:satMod val="300000"/>
                </a:srgbClr>
              </a:gs>
              <a:gs pos="35000">
                <a:srgbClr val="B32C16">
                  <a:tint val="37000"/>
                  <a:satMod val="300000"/>
                </a:srgbClr>
              </a:gs>
              <a:gs pos="100000">
                <a:srgbClr val="B32C16">
                  <a:tint val="15000"/>
                  <a:satMod val="350000"/>
                </a:srgbClr>
              </a:gs>
            </a:gsLst>
            <a:lin ang="16200000" scaled="1"/>
          </a:gradFill>
          <a:ln w="9525" cap="flat" cmpd="sng" algn="ctr">
            <a:solidFill>
              <a:srgbClr val="B32C1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3200" b="1" i="0" u="none" strike="noStrike" kern="0" cap="none" spc="0" normalizeH="0" baseline="0" noProof="0" dirty="0">
                <a:ln>
                  <a:noFill/>
                </a:ln>
                <a:solidFill>
                  <a:srgbClr val="FF0000"/>
                </a:solidFill>
                <a:effectLst/>
                <a:uLnTx/>
                <a:uFillTx/>
                <a:latin typeface="Century" pitchFamily="18" charset="0"/>
              </a:rPr>
              <a:t>UNITE</a:t>
            </a:r>
            <a:r>
              <a:rPr kumimoji="0" lang="fr-FR" sz="3200" b="1" i="0" u="none" strike="noStrike" kern="0" cap="none" spc="0" normalizeH="0" baseline="0" noProof="0" dirty="0">
                <a:ln>
                  <a:noFill/>
                </a:ln>
                <a:solidFill>
                  <a:srgbClr val="7598D9"/>
                </a:solidFill>
                <a:effectLst/>
                <a:uLnTx/>
                <a:uFillTx/>
                <a:latin typeface="Century" pitchFamily="18" charset="0"/>
              </a:rPr>
              <a:t> </a:t>
            </a:r>
            <a:r>
              <a:rPr kumimoji="0" lang="fr-FR" sz="3200" b="1" i="0" u="none" strike="noStrike" kern="0" cap="none" spc="0" normalizeH="0" baseline="0" noProof="0" dirty="0">
                <a:ln>
                  <a:noFill/>
                </a:ln>
                <a:solidFill>
                  <a:prstClr val="black"/>
                </a:solidFill>
                <a:effectLst/>
                <a:uLnTx/>
                <a:uFillTx/>
                <a:latin typeface="Century" pitchFamily="18" charset="0"/>
              </a:rPr>
              <a:t>- </a:t>
            </a:r>
            <a:r>
              <a:rPr kumimoji="0" lang="fr-FR" sz="3200" b="1" i="0" u="none" strike="noStrike" kern="0" cap="none" spc="0" normalizeH="0" baseline="0" noProof="0" dirty="0">
                <a:ln>
                  <a:noFill/>
                </a:ln>
                <a:solidFill>
                  <a:srgbClr val="7598D9"/>
                </a:solidFill>
                <a:effectLst/>
                <a:uLnTx/>
                <a:uFillTx/>
                <a:latin typeface="Century" pitchFamily="18" charset="0"/>
              </a:rPr>
              <a:t> </a:t>
            </a:r>
            <a:r>
              <a:rPr kumimoji="0" lang="fr-FR" sz="3200" b="1" i="0" u="none" strike="noStrike" kern="0" cap="none" spc="0" normalizeH="0" baseline="0" noProof="0" dirty="0">
                <a:ln>
                  <a:noFill/>
                </a:ln>
                <a:solidFill>
                  <a:srgbClr val="FFFF00"/>
                </a:solidFill>
                <a:effectLst/>
                <a:uLnTx/>
                <a:uFillTx/>
                <a:latin typeface="Century" pitchFamily="18" charset="0"/>
              </a:rPr>
              <a:t>PROGRES</a:t>
            </a:r>
            <a:r>
              <a:rPr kumimoji="0" lang="fr-FR" sz="3200" b="1" i="0" u="none" strike="noStrike" kern="0" cap="none" spc="0" normalizeH="0" baseline="0" noProof="0" dirty="0">
                <a:ln>
                  <a:noFill/>
                </a:ln>
                <a:solidFill>
                  <a:srgbClr val="7598D9"/>
                </a:solidFill>
                <a:effectLst/>
                <a:uLnTx/>
                <a:uFillTx/>
                <a:latin typeface="Century" pitchFamily="18" charset="0"/>
              </a:rPr>
              <a:t> </a:t>
            </a:r>
            <a:r>
              <a:rPr kumimoji="0" lang="fr-FR" sz="3200" b="1" i="0" u="none" strike="noStrike" kern="0" cap="none" spc="0" normalizeH="0" baseline="0" noProof="0" dirty="0">
                <a:ln>
                  <a:noFill/>
                </a:ln>
                <a:solidFill>
                  <a:prstClr val="black"/>
                </a:solidFill>
                <a:effectLst/>
                <a:uLnTx/>
                <a:uFillTx/>
                <a:latin typeface="Century" pitchFamily="18" charset="0"/>
              </a:rPr>
              <a:t>- </a:t>
            </a:r>
            <a:r>
              <a:rPr kumimoji="0" lang="fr-FR" sz="3200" b="1" i="0" u="none" strike="noStrike" kern="0" cap="none" spc="0" normalizeH="0" baseline="0" noProof="0" dirty="0">
                <a:ln>
                  <a:noFill/>
                </a:ln>
                <a:solidFill>
                  <a:srgbClr val="00B050"/>
                </a:solidFill>
                <a:effectLst/>
                <a:uLnTx/>
                <a:uFillTx/>
                <a:latin typeface="Century" pitchFamily="18" charset="0"/>
              </a:rPr>
              <a:t>JUSTICE</a:t>
            </a:r>
          </a:p>
        </p:txBody>
      </p:sp>
      <p:sp>
        <p:nvSpPr>
          <p:cNvPr id="8" name="Rectangle 7"/>
          <p:cNvSpPr/>
          <p:nvPr/>
        </p:nvSpPr>
        <p:spPr>
          <a:xfrm>
            <a:off x="1445419" y="255969"/>
            <a:ext cx="9144000" cy="1015663"/>
          </a:xfrm>
          <a:prstGeom prst="rect">
            <a:avLst/>
          </a:prstGeom>
          <a:noFill/>
        </p:spPr>
        <p:txBody>
          <a:bodyPr>
            <a:spAutoFit/>
          </a:bodyPr>
          <a:lstStyle/>
          <a:p>
            <a:pPr algn="ctr">
              <a:defRPr/>
            </a:pPr>
            <a:r>
              <a:rPr lang="fr-FR" sz="6000" b="1" spc="300" dirty="0">
                <a:ln w="11430" cmpd="sng">
                  <a:solidFill>
                    <a:srgbClr val="FE8637">
                      <a:tint val="10000"/>
                    </a:srgbClr>
                  </a:solidFill>
                  <a:prstDash val="solid"/>
                  <a:miter lim="800000"/>
                </a:ln>
                <a:gradFill>
                  <a:gsLst>
                    <a:gs pos="10000">
                      <a:srgbClr val="FE8637">
                        <a:tint val="83000"/>
                        <a:shade val="100000"/>
                        <a:satMod val="200000"/>
                      </a:srgbClr>
                    </a:gs>
                    <a:gs pos="75000">
                      <a:srgbClr val="FE8637">
                        <a:tint val="100000"/>
                        <a:shade val="50000"/>
                        <a:satMod val="150000"/>
                      </a:srgbClr>
                    </a:gs>
                  </a:gsLst>
                  <a:lin ang="5400000"/>
                </a:gradFill>
                <a:effectLst>
                  <a:glow rad="45500">
                    <a:srgbClr val="FE8637">
                      <a:satMod val="220000"/>
                      <a:alpha val="35000"/>
                    </a:srgbClr>
                  </a:glow>
                </a:effectLst>
                <a:latin typeface="Arial" charset="0"/>
              </a:rPr>
              <a:t>BURKINA - FASO</a:t>
            </a:r>
          </a:p>
        </p:txBody>
      </p:sp>
      <p:sp>
        <p:nvSpPr>
          <p:cNvPr id="9" name="Rectangle 8"/>
          <p:cNvSpPr/>
          <p:nvPr/>
        </p:nvSpPr>
        <p:spPr>
          <a:xfrm>
            <a:off x="2476500" y="4616140"/>
            <a:ext cx="7239000" cy="1400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solidFill>
                  <a:schemeClr val="tx1"/>
                </a:solidFill>
              </a:rPr>
              <a:t>BIENVENUE A </a:t>
            </a:r>
            <a:r>
              <a:rPr lang="fr-FR" sz="3200" b="1" dirty="0" smtClean="0">
                <a:solidFill>
                  <a:schemeClr val="tx1"/>
                </a:solidFill>
              </a:rPr>
              <a:t>L’UNIVERSITE AUBE NOUVELLE (U-AUBEN)</a:t>
            </a:r>
            <a:endParaRPr lang="fr-FR" sz="3200" b="1" dirty="0">
              <a:solidFill>
                <a:schemeClr val="tx1"/>
              </a:solidFill>
            </a:endParaRPr>
          </a:p>
        </p:txBody>
      </p:sp>
    </p:spTree>
    <p:extLst>
      <p:ext uri="{BB962C8B-B14F-4D97-AF65-F5344CB8AC3E}">
        <p14:creationId xmlns:p14="http://schemas.microsoft.com/office/powerpoint/2010/main" val="3533763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9000">
              <a:schemeClr val="accent1">
                <a:lumMod val="82000"/>
                <a:lumOff val="18000"/>
                <a:alpha val="72000"/>
              </a:schemeClr>
            </a:gs>
            <a:gs pos="0">
              <a:srgbClr val="92BCE3">
                <a:lumMod val="45000"/>
                <a:lumOff val="55000"/>
              </a:srgb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972" y="1236495"/>
            <a:ext cx="1282056" cy="1068380"/>
          </a:xfrm>
          <a:prstGeom prst="rect">
            <a:avLst/>
          </a:prstGeom>
          <a:solidFill>
            <a:schemeClr val="bg1"/>
          </a:solidFill>
        </p:spPr>
      </p:pic>
      <p:sp>
        <p:nvSpPr>
          <p:cNvPr id="4" name="Titre 1"/>
          <p:cNvSpPr txBox="1">
            <a:spLocks/>
          </p:cNvSpPr>
          <p:nvPr/>
        </p:nvSpPr>
        <p:spPr>
          <a:xfrm>
            <a:off x="0" y="1"/>
            <a:ext cx="12192000" cy="328612"/>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fr-FR" sz="2000" b="1" dirty="0" smtClean="0">
                <a:solidFill>
                  <a:schemeClr val="bg1"/>
                </a:solidFill>
                <a:latin typeface="Century Gothic" panose="020B0502020202020204" pitchFamily="34" charset="0"/>
                <a:cs typeface="Times New Roman" panose="02020603050405020304" pitchFamily="18" charset="0"/>
              </a:rPr>
              <a:t>GENERALITES</a:t>
            </a:r>
            <a:endParaRPr lang="fr-FR" sz="2000" b="1" dirty="0">
              <a:solidFill>
                <a:schemeClr val="bg1"/>
              </a:solidFill>
              <a:latin typeface="Century Gothic" panose="020B0502020202020204" pitchFamily="34" charset="0"/>
              <a:cs typeface="Times New Roman" panose="02020603050405020304" pitchFamily="18" charset="0"/>
            </a:endParaRPr>
          </a:p>
        </p:txBody>
      </p:sp>
      <p:sp>
        <p:nvSpPr>
          <p:cNvPr id="5" name="Pentagone 4"/>
          <p:cNvSpPr/>
          <p:nvPr/>
        </p:nvSpPr>
        <p:spPr>
          <a:xfrm>
            <a:off x="-1" y="342498"/>
            <a:ext cx="6946711" cy="536178"/>
          </a:xfrm>
          <a:prstGeom prst="homePlate">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smtClean="0">
                <a:solidFill>
                  <a:schemeClr val="bg1"/>
                </a:solidFill>
              </a:rPr>
              <a:t>I.3 LA SUPERVISION INFORMATIQUE</a:t>
            </a:r>
            <a:endParaRPr lang="fr-FR" sz="2400" b="1" dirty="0">
              <a:solidFill>
                <a:schemeClr val="bg1"/>
              </a:solidFill>
            </a:endParaRPr>
          </a:p>
        </p:txBody>
      </p:sp>
      <p:sp>
        <p:nvSpPr>
          <p:cNvPr id="16" name="Espace réservé du numéro de diapositive 4"/>
          <p:cNvSpPr txBox="1">
            <a:spLocks/>
          </p:cNvSpPr>
          <p:nvPr/>
        </p:nvSpPr>
        <p:spPr>
          <a:xfrm>
            <a:off x="11630025" y="6481762"/>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smtClean="0"/>
              <a:t>8</a:t>
            </a:r>
            <a:endParaRPr lang="fr-FR" sz="1800" b="1" dirty="0"/>
          </a:p>
        </p:txBody>
      </p:sp>
      <p:pic>
        <p:nvPicPr>
          <p:cNvPr id="2" name="Image 1"/>
          <p:cNvPicPr>
            <a:picLocks noChangeAspect="1"/>
          </p:cNvPicPr>
          <p:nvPr/>
        </p:nvPicPr>
        <p:blipFill>
          <a:blip r:embed="rId4"/>
          <a:stretch>
            <a:fillRect/>
          </a:stretch>
        </p:blipFill>
        <p:spPr>
          <a:xfrm>
            <a:off x="4479426" y="2970195"/>
            <a:ext cx="3233148" cy="1876985"/>
          </a:xfrm>
          <a:prstGeom prst="rect">
            <a:avLst/>
          </a:prstGeom>
          <a:noFill/>
          <a:ln>
            <a:noFill/>
          </a:ln>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8845" y="1236495"/>
            <a:ext cx="1411944" cy="1411944"/>
          </a:xfrm>
          <a:prstGeom prst="rect">
            <a:avLst/>
          </a:prstGeom>
          <a:noFill/>
        </p:spPr>
      </p:pic>
      <p:pic>
        <p:nvPicPr>
          <p:cNvPr id="15" name="Imag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90401" y="1236495"/>
            <a:ext cx="1446094" cy="1446094"/>
          </a:xfrm>
          <a:prstGeom prst="rect">
            <a:avLst/>
          </a:prstGeom>
        </p:spPr>
      </p:pic>
      <p:sp>
        <p:nvSpPr>
          <p:cNvPr id="17" name="Flèche droite 16"/>
          <p:cNvSpPr/>
          <p:nvPr/>
        </p:nvSpPr>
        <p:spPr>
          <a:xfrm rot="11964873">
            <a:off x="3391615" y="2641171"/>
            <a:ext cx="938006" cy="414923"/>
          </a:xfrm>
          <a:prstGeom prst="rightArrow">
            <a:avLst/>
          </a:prstGeom>
          <a:solidFill>
            <a:srgbClr val="FFC000"/>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18" name="Flèche droite 17"/>
          <p:cNvSpPr/>
          <p:nvPr/>
        </p:nvSpPr>
        <p:spPr>
          <a:xfrm rot="20185594">
            <a:off x="7863916" y="2475128"/>
            <a:ext cx="938006" cy="414923"/>
          </a:xfrm>
          <a:prstGeom prst="rightArrow">
            <a:avLst/>
          </a:prstGeom>
          <a:solidFill>
            <a:srgbClr val="FFC000"/>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19" name="Flèche droite 18"/>
          <p:cNvSpPr/>
          <p:nvPr/>
        </p:nvSpPr>
        <p:spPr>
          <a:xfrm rot="16200000">
            <a:off x="5883745" y="2424925"/>
            <a:ext cx="424509" cy="414923"/>
          </a:xfrm>
          <a:prstGeom prst="rightArrow">
            <a:avLst/>
          </a:prstGeom>
          <a:solidFill>
            <a:srgbClr val="FFC000"/>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13" name="Flèche droite 12"/>
          <p:cNvSpPr/>
          <p:nvPr/>
        </p:nvSpPr>
        <p:spPr>
          <a:xfrm rot="9333240">
            <a:off x="3387779" y="4994080"/>
            <a:ext cx="938006" cy="414923"/>
          </a:xfrm>
          <a:prstGeom prst="rightArrow">
            <a:avLst/>
          </a:prstGeom>
          <a:solidFill>
            <a:srgbClr val="FFC000"/>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pic>
        <p:nvPicPr>
          <p:cNvPr id="3" name="Imag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3036" y="4871582"/>
            <a:ext cx="1901102" cy="1425826"/>
          </a:xfrm>
          <a:prstGeom prst="rect">
            <a:avLst/>
          </a:prstGeom>
        </p:spPr>
      </p:pic>
    </p:spTree>
    <p:extLst>
      <p:ext uri="{BB962C8B-B14F-4D97-AF65-F5344CB8AC3E}">
        <p14:creationId xmlns:p14="http://schemas.microsoft.com/office/powerpoint/2010/main" val="2775533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1000"/>
                                        <p:tgtEl>
                                          <p:spTgt spid="15"/>
                                        </p:tgtEl>
                                      </p:cBhvr>
                                    </p:animEffect>
                                    <p:anim calcmode="lin" valueType="num">
                                      <p:cBhvr>
                                        <p:cTn id="39" dur="1000" fill="hold"/>
                                        <p:tgtEl>
                                          <p:spTgt spid="15"/>
                                        </p:tgtEl>
                                        <p:attrNameLst>
                                          <p:attrName>ppt_x</p:attrName>
                                        </p:attrNameLst>
                                      </p:cBhvr>
                                      <p:tavLst>
                                        <p:tav tm="0">
                                          <p:val>
                                            <p:strVal val="#ppt_x"/>
                                          </p:val>
                                        </p:tav>
                                        <p:tav tm="100000">
                                          <p:val>
                                            <p:strVal val="#ppt_x"/>
                                          </p:val>
                                        </p:tav>
                                      </p:tavLst>
                                    </p:anim>
                                    <p:anim calcmode="lin" valueType="num">
                                      <p:cBhvr>
                                        <p:cTn id="40" dur="1000" fill="hold"/>
                                        <p:tgtEl>
                                          <p:spTgt spid="1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1000"/>
                                        <p:tgtEl>
                                          <p:spTgt spid="3"/>
                                        </p:tgtEl>
                                      </p:cBhvr>
                                    </p:animEffect>
                                    <p:anim calcmode="lin" valueType="num">
                                      <p:cBhvr>
                                        <p:cTn id="56" dur="1000" fill="hold"/>
                                        <p:tgtEl>
                                          <p:spTgt spid="3"/>
                                        </p:tgtEl>
                                        <p:attrNameLst>
                                          <p:attrName>ppt_x</p:attrName>
                                        </p:attrNameLst>
                                      </p:cBhvr>
                                      <p:tavLst>
                                        <p:tav tm="0">
                                          <p:val>
                                            <p:strVal val="#ppt_x"/>
                                          </p:val>
                                        </p:tav>
                                        <p:tav tm="100000">
                                          <p:val>
                                            <p:strVal val="#ppt_x"/>
                                          </p:val>
                                        </p:tav>
                                      </p:tavLst>
                                    </p:anim>
                                    <p:anim calcmode="lin" valueType="num">
                                      <p:cBhvr>
                                        <p:cTn id="5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1">
                <a:lumMod val="45000"/>
                <a:lumOff val="55000"/>
              </a:schemeClr>
            </a:gs>
            <a:gs pos="4600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Espace réservé du numéro de diapositive 4"/>
          <p:cNvSpPr txBox="1">
            <a:spLocks/>
          </p:cNvSpPr>
          <p:nvPr/>
        </p:nvSpPr>
        <p:spPr>
          <a:xfrm>
            <a:off x="11607991" y="6470745"/>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smtClean="0"/>
              <a:t>9</a:t>
            </a:r>
            <a:endParaRPr lang="fr-FR" sz="1800" b="1" dirty="0"/>
          </a:p>
        </p:txBody>
      </p:sp>
      <p:sp>
        <p:nvSpPr>
          <p:cNvPr id="6" name="Titre 1"/>
          <p:cNvSpPr txBox="1">
            <a:spLocks/>
          </p:cNvSpPr>
          <p:nvPr/>
        </p:nvSpPr>
        <p:spPr>
          <a:xfrm>
            <a:off x="0" y="1"/>
            <a:ext cx="12192000" cy="328612"/>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fr-FR" sz="2000" b="1" dirty="0" smtClean="0">
                <a:solidFill>
                  <a:schemeClr val="bg1"/>
                </a:solidFill>
                <a:latin typeface="Century Gothic" panose="020B0502020202020204" pitchFamily="34" charset="0"/>
                <a:cs typeface="Times New Roman" panose="02020603050405020304" pitchFamily="18" charset="0"/>
              </a:rPr>
              <a:t>GENERALITES</a:t>
            </a:r>
            <a:endParaRPr lang="fr-FR" sz="2000" b="1" dirty="0">
              <a:solidFill>
                <a:schemeClr val="bg1"/>
              </a:solidFill>
              <a:latin typeface="Century Gothic" panose="020B0502020202020204" pitchFamily="34" charset="0"/>
              <a:cs typeface="Times New Roman" panose="02020603050405020304" pitchFamily="18" charset="0"/>
            </a:endParaRPr>
          </a:p>
        </p:txBody>
      </p:sp>
      <p:sp>
        <p:nvSpPr>
          <p:cNvPr id="7" name="Pentagone 6"/>
          <p:cNvSpPr/>
          <p:nvPr/>
        </p:nvSpPr>
        <p:spPr>
          <a:xfrm>
            <a:off x="-1" y="342498"/>
            <a:ext cx="6946711" cy="536178"/>
          </a:xfrm>
          <a:prstGeom prst="homePlate">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smtClean="0">
                <a:solidFill>
                  <a:schemeClr val="bg1"/>
                </a:solidFill>
              </a:rPr>
              <a:t>I.4 LA SUPERVISION INFORMATIQUE</a:t>
            </a:r>
            <a:endParaRPr lang="fr-FR" sz="2400" b="1" dirty="0">
              <a:solidFill>
                <a:schemeClr val="bg1"/>
              </a:solidFill>
            </a:endParaRPr>
          </a:p>
        </p:txBody>
      </p:sp>
      <p:pic>
        <p:nvPicPr>
          <p:cNvPr id="5" name="Image 4"/>
          <p:cNvPicPr>
            <a:picLocks noChangeAspect="1"/>
          </p:cNvPicPr>
          <p:nvPr/>
        </p:nvPicPr>
        <p:blipFill>
          <a:blip r:embed="rId3"/>
          <a:stretch>
            <a:fillRect/>
          </a:stretch>
        </p:blipFill>
        <p:spPr>
          <a:xfrm>
            <a:off x="4479426" y="2970195"/>
            <a:ext cx="3233148" cy="1876985"/>
          </a:xfrm>
          <a:prstGeom prst="rect">
            <a:avLst/>
          </a:prstGeom>
          <a:noFill/>
          <a:ln>
            <a:noFill/>
          </a:ln>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7192" y="1236494"/>
            <a:ext cx="1117615" cy="931346"/>
          </a:xfrm>
          <a:prstGeom prst="rect">
            <a:avLst/>
          </a:prstGeom>
          <a:solidFill>
            <a:schemeClr val="bg1"/>
          </a:solidFill>
        </p:spPr>
      </p:pic>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1109" y="1236494"/>
            <a:ext cx="1628870" cy="1502375"/>
          </a:xfrm>
          <a:prstGeom prst="rect">
            <a:avLst/>
          </a:prstGeom>
          <a:solidFill>
            <a:schemeClr val="bg1"/>
          </a:solidFill>
        </p:spPr>
      </p:pic>
      <p:pic>
        <p:nvPicPr>
          <p:cNvPr id="9"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4566" y="4847180"/>
            <a:ext cx="1646951" cy="1536126"/>
          </a:xfrm>
          <a:prstGeom prst="rect">
            <a:avLst/>
          </a:prstGeom>
        </p:spPr>
      </p:pic>
      <p:pic>
        <p:nvPicPr>
          <p:cNvPr id="10" name="Imag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4566" y="1236494"/>
            <a:ext cx="1709189" cy="1382139"/>
          </a:xfrm>
          <a:prstGeom prst="rect">
            <a:avLst/>
          </a:prstGeom>
        </p:spPr>
      </p:pic>
      <p:sp>
        <p:nvSpPr>
          <p:cNvPr id="11" name="Flèche droite 10"/>
          <p:cNvSpPr/>
          <p:nvPr/>
        </p:nvSpPr>
        <p:spPr>
          <a:xfrm rot="16200000">
            <a:off x="5905321" y="2361556"/>
            <a:ext cx="424509" cy="414923"/>
          </a:xfrm>
          <a:prstGeom prst="rightArrow">
            <a:avLst/>
          </a:prstGeom>
          <a:solidFill>
            <a:srgbClr val="FFC000"/>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12" name="Flèche droite 11"/>
          <p:cNvSpPr/>
          <p:nvPr/>
        </p:nvSpPr>
        <p:spPr>
          <a:xfrm rot="11964873">
            <a:off x="3339519" y="2762734"/>
            <a:ext cx="938006" cy="414923"/>
          </a:xfrm>
          <a:prstGeom prst="rightArrow">
            <a:avLst/>
          </a:prstGeom>
          <a:solidFill>
            <a:srgbClr val="FFC000"/>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13" name="Flèche droite 12"/>
          <p:cNvSpPr/>
          <p:nvPr/>
        </p:nvSpPr>
        <p:spPr>
          <a:xfrm rot="20667177">
            <a:off x="7910626" y="2573811"/>
            <a:ext cx="938006" cy="414923"/>
          </a:xfrm>
          <a:prstGeom prst="rightArrow">
            <a:avLst/>
          </a:prstGeom>
          <a:solidFill>
            <a:srgbClr val="FFC000"/>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14" name="Flèche droite 13"/>
          <p:cNvSpPr/>
          <p:nvPr/>
        </p:nvSpPr>
        <p:spPr>
          <a:xfrm rot="9513601">
            <a:off x="3340604" y="4854254"/>
            <a:ext cx="938006" cy="414923"/>
          </a:xfrm>
          <a:prstGeom prst="rightArrow">
            <a:avLst/>
          </a:prstGeom>
          <a:solidFill>
            <a:srgbClr val="FFC000"/>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Tree>
    <p:extLst>
      <p:ext uri="{BB962C8B-B14F-4D97-AF65-F5344CB8AC3E}">
        <p14:creationId xmlns:p14="http://schemas.microsoft.com/office/powerpoint/2010/main" val="116615678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63000">
              <a:schemeClr val="accent1">
                <a:alpha val="72000"/>
                <a:lumMod val="82000"/>
                <a:lumOff val="18000"/>
              </a:schemeClr>
            </a:gs>
            <a:gs pos="0">
              <a:schemeClr val="accent1">
                <a:lumMod val="45000"/>
                <a:lumOff val="55000"/>
              </a:schemeClr>
            </a:gs>
            <a:gs pos="100000">
              <a:schemeClr val="accent1">
                <a:lumMod val="30000"/>
                <a:lumOff val="7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Espace réservé du numéro de diapositive 4"/>
          <p:cNvSpPr txBox="1">
            <a:spLocks/>
          </p:cNvSpPr>
          <p:nvPr/>
        </p:nvSpPr>
        <p:spPr>
          <a:xfrm>
            <a:off x="11630025" y="6481762"/>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smtClean="0"/>
              <a:t>10</a:t>
            </a:r>
            <a:endParaRPr lang="fr-FR" sz="1800" b="1" dirty="0"/>
          </a:p>
        </p:txBody>
      </p:sp>
      <p:sp>
        <p:nvSpPr>
          <p:cNvPr id="3" name="Titre 1"/>
          <p:cNvSpPr txBox="1">
            <a:spLocks/>
          </p:cNvSpPr>
          <p:nvPr/>
        </p:nvSpPr>
        <p:spPr>
          <a:xfrm>
            <a:off x="0" y="1"/>
            <a:ext cx="12192000" cy="328612"/>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fr-FR" sz="2000" b="1" dirty="0" smtClean="0">
                <a:solidFill>
                  <a:schemeClr val="bg1"/>
                </a:solidFill>
                <a:latin typeface="Century Gothic" panose="020B0502020202020204" pitchFamily="34" charset="0"/>
                <a:cs typeface="Times New Roman" panose="02020603050405020304" pitchFamily="18" charset="0"/>
              </a:rPr>
              <a:t>GENERALITES</a:t>
            </a:r>
            <a:endParaRPr lang="fr-FR" sz="2000" b="1" dirty="0">
              <a:solidFill>
                <a:schemeClr val="bg1"/>
              </a:solidFill>
              <a:latin typeface="Century Gothic" panose="020B0502020202020204" pitchFamily="34" charset="0"/>
              <a:cs typeface="Times New Roman" panose="02020603050405020304" pitchFamily="18" charset="0"/>
            </a:endParaRPr>
          </a:p>
        </p:txBody>
      </p:sp>
      <p:sp>
        <p:nvSpPr>
          <p:cNvPr id="5" name="Pentagone 4"/>
          <p:cNvSpPr/>
          <p:nvPr/>
        </p:nvSpPr>
        <p:spPr>
          <a:xfrm>
            <a:off x="-1" y="342498"/>
            <a:ext cx="6946711" cy="536178"/>
          </a:xfrm>
          <a:prstGeom prst="homePlate">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smtClean="0">
                <a:solidFill>
                  <a:schemeClr val="bg1"/>
                </a:solidFill>
              </a:rPr>
              <a:t>I.5 LA SUPERVISION RESEAU</a:t>
            </a:r>
            <a:endParaRPr lang="fr-FR" sz="2400" b="1" dirty="0">
              <a:solidFill>
                <a:schemeClr val="bg1"/>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1143000"/>
            <a:ext cx="4572000" cy="4572000"/>
          </a:xfrm>
          <a:prstGeom prst="rect">
            <a:avLst/>
          </a:prstGeom>
          <a:solidFill>
            <a:schemeClr val="bg1"/>
          </a:solidFill>
        </p:spPr>
      </p:pic>
    </p:spTree>
    <p:extLst>
      <p:ext uri="{BB962C8B-B14F-4D97-AF65-F5344CB8AC3E}">
        <p14:creationId xmlns:p14="http://schemas.microsoft.com/office/powerpoint/2010/main" val="194757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63000">
              <a:schemeClr val="accent1">
                <a:lumMod val="82000"/>
                <a:lumOff val="18000"/>
                <a:alpha val="72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re 1"/>
          <p:cNvSpPr txBox="1">
            <a:spLocks/>
          </p:cNvSpPr>
          <p:nvPr/>
        </p:nvSpPr>
        <p:spPr>
          <a:xfrm>
            <a:off x="0" y="1"/>
            <a:ext cx="12192000" cy="328612"/>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fr-FR" sz="2000" b="1" dirty="0" smtClean="0">
                <a:solidFill>
                  <a:schemeClr val="bg1"/>
                </a:solidFill>
                <a:latin typeface="Century Gothic" panose="020B0502020202020204" pitchFamily="34" charset="0"/>
                <a:cs typeface="Times New Roman" panose="02020603050405020304" pitchFamily="18" charset="0"/>
              </a:rPr>
              <a:t>L’OUTIL DE SUPERVISION NAGIOS XI</a:t>
            </a:r>
            <a:endParaRPr lang="fr-FR" sz="2000" b="1" dirty="0">
              <a:solidFill>
                <a:schemeClr val="bg1"/>
              </a:solidFill>
              <a:latin typeface="Century Gothic" panose="020B0502020202020204" pitchFamily="34" charset="0"/>
              <a:cs typeface="Times New Roman" panose="02020603050405020304" pitchFamily="18" charset="0"/>
            </a:endParaRPr>
          </a:p>
        </p:txBody>
      </p:sp>
      <p:sp>
        <p:nvSpPr>
          <p:cNvPr id="5" name="Pentagone 4"/>
          <p:cNvSpPr/>
          <p:nvPr/>
        </p:nvSpPr>
        <p:spPr>
          <a:xfrm>
            <a:off x="-1" y="342498"/>
            <a:ext cx="6946711" cy="536178"/>
          </a:xfrm>
          <a:prstGeom prst="homePlate">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smtClean="0">
                <a:solidFill>
                  <a:schemeClr val="bg1"/>
                </a:solidFill>
              </a:rPr>
              <a:t>II.2 METHODES DE SUPERVISION</a:t>
            </a:r>
            <a:endParaRPr lang="fr-FR" sz="2400" b="1" dirty="0">
              <a:solidFill>
                <a:schemeClr val="bg1"/>
              </a:solidFill>
            </a:endParaRPr>
          </a:p>
        </p:txBody>
      </p:sp>
      <p:sp>
        <p:nvSpPr>
          <p:cNvPr id="6" name="Espace réservé du numéro de diapositive 4"/>
          <p:cNvSpPr txBox="1">
            <a:spLocks/>
          </p:cNvSpPr>
          <p:nvPr/>
        </p:nvSpPr>
        <p:spPr>
          <a:xfrm>
            <a:off x="11630025" y="6481762"/>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smtClean="0"/>
              <a:t>11</a:t>
            </a:r>
            <a:endParaRPr lang="fr-FR" sz="1800" b="1" dirty="0"/>
          </a:p>
        </p:txBody>
      </p:sp>
      <p:sp>
        <p:nvSpPr>
          <p:cNvPr id="7" name="Pentagone 6"/>
          <p:cNvSpPr/>
          <p:nvPr/>
        </p:nvSpPr>
        <p:spPr>
          <a:xfrm>
            <a:off x="1079499" y="1231498"/>
            <a:ext cx="2908301" cy="536178"/>
          </a:xfrm>
          <a:custGeom>
            <a:avLst/>
            <a:gdLst>
              <a:gd name="connsiteX0" fmla="*/ 0 w 6946711"/>
              <a:gd name="connsiteY0" fmla="*/ 0 h 536178"/>
              <a:gd name="connsiteX1" fmla="*/ 6678622 w 6946711"/>
              <a:gd name="connsiteY1" fmla="*/ 0 h 536178"/>
              <a:gd name="connsiteX2" fmla="*/ 6946711 w 6946711"/>
              <a:gd name="connsiteY2" fmla="*/ 268089 h 536178"/>
              <a:gd name="connsiteX3" fmla="*/ 6678622 w 6946711"/>
              <a:gd name="connsiteY3" fmla="*/ 536178 h 536178"/>
              <a:gd name="connsiteX4" fmla="*/ 0 w 6946711"/>
              <a:gd name="connsiteY4" fmla="*/ 536178 h 536178"/>
              <a:gd name="connsiteX5" fmla="*/ 0 w 6946711"/>
              <a:gd name="connsiteY5" fmla="*/ 0 h 536178"/>
              <a:gd name="connsiteX0" fmla="*/ 0 w 6730811"/>
              <a:gd name="connsiteY0" fmla="*/ 0 h 536178"/>
              <a:gd name="connsiteX1" fmla="*/ 6678622 w 6730811"/>
              <a:gd name="connsiteY1" fmla="*/ 0 h 536178"/>
              <a:gd name="connsiteX2" fmla="*/ 6730811 w 6730811"/>
              <a:gd name="connsiteY2" fmla="*/ 255389 h 536178"/>
              <a:gd name="connsiteX3" fmla="*/ 6678622 w 6730811"/>
              <a:gd name="connsiteY3" fmla="*/ 536178 h 536178"/>
              <a:gd name="connsiteX4" fmla="*/ 0 w 6730811"/>
              <a:gd name="connsiteY4" fmla="*/ 536178 h 536178"/>
              <a:gd name="connsiteX5" fmla="*/ 0 w 6730811"/>
              <a:gd name="connsiteY5" fmla="*/ 0 h 536178"/>
              <a:gd name="connsiteX0" fmla="*/ 0 w 6678622"/>
              <a:gd name="connsiteY0" fmla="*/ 0 h 536178"/>
              <a:gd name="connsiteX1" fmla="*/ 6678622 w 6678622"/>
              <a:gd name="connsiteY1" fmla="*/ 0 h 536178"/>
              <a:gd name="connsiteX2" fmla="*/ 6654611 w 6678622"/>
              <a:gd name="connsiteY2" fmla="*/ 229989 h 536178"/>
              <a:gd name="connsiteX3" fmla="*/ 6678622 w 6678622"/>
              <a:gd name="connsiteY3" fmla="*/ 536178 h 536178"/>
              <a:gd name="connsiteX4" fmla="*/ 0 w 6678622"/>
              <a:gd name="connsiteY4" fmla="*/ 536178 h 536178"/>
              <a:gd name="connsiteX5" fmla="*/ 0 w 6678622"/>
              <a:gd name="connsiteY5" fmla="*/ 0 h 536178"/>
              <a:gd name="connsiteX0" fmla="*/ 0 w 6678622"/>
              <a:gd name="connsiteY0" fmla="*/ 0 h 536178"/>
              <a:gd name="connsiteX1" fmla="*/ 6678622 w 6678622"/>
              <a:gd name="connsiteY1" fmla="*/ 0 h 536178"/>
              <a:gd name="connsiteX2" fmla="*/ 6675393 w 6678622"/>
              <a:gd name="connsiteY2" fmla="*/ 229989 h 536178"/>
              <a:gd name="connsiteX3" fmla="*/ 6678622 w 6678622"/>
              <a:gd name="connsiteY3" fmla="*/ 536178 h 536178"/>
              <a:gd name="connsiteX4" fmla="*/ 0 w 6678622"/>
              <a:gd name="connsiteY4" fmla="*/ 536178 h 536178"/>
              <a:gd name="connsiteX5" fmla="*/ 0 w 6678622"/>
              <a:gd name="connsiteY5" fmla="*/ 0 h 53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8622" h="536178">
                <a:moveTo>
                  <a:pt x="0" y="0"/>
                </a:moveTo>
                <a:lnTo>
                  <a:pt x="6678622" y="0"/>
                </a:lnTo>
                <a:cubicBezTo>
                  <a:pt x="6677546" y="76663"/>
                  <a:pt x="6676469" y="153326"/>
                  <a:pt x="6675393" y="229989"/>
                </a:cubicBezTo>
                <a:cubicBezTo>
                  <a:pt x="6676469" y="332052"/>
                  <a:pt x="6677546" y="434115"/>
                  <a:pt x="6678622" y="536178"/>
                </a:cubicBezTo>
                <a:lnTo>
                  <a:pt x="0" y="536178"/>
                </a:lnTo>
                <a:lnTo>
                  <a:pt x="0" y="0"/>
                </a:lnTo>
                <a:close/>
              </a:path>
            </a:pathLst>
          </a:cu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smtClean="0">
                <a:solidFill>
                  <a:schemeClr val="bg1"/>
                </a:solidFill>
              </a:rPr>
              <a:t>SUPERVISION ACTIVE</a:t>
            </a:r>
            <a:endParaRPr lang="fr-FR" sz="2400" b="1" dirty="0">
              <a:solidFill>
                <a:schemeClr val="bg1"/>
              </a:solidFill>
            </a:endParaRPr>
          </a:p>
        </p:txBody>
      </p:sp>
      <p:sp>
        <p:nvSpPr>
          <p:cNvPr id="8" name="Pentagone 6"/>
          <p:cNvSpPr/>
          <p:nvPr/>
        </p:nvSpPr>
        <p:spPr>
          <a:xfrm>
            <a:off x="7492999" y="1269598"/>
            <a:ext cx="3009901" cy="536178"/>
          </a:xfrm>
          <a:custGeom>
            <a:avLst/>
            <a:gdLst>
              <a:gd name="connsiteX0" fmla="*/ 0 w 6946711"/>
              <a:gd name="connsiteY0" fmla="*/ 0 h 536178"/>
              <a:gd name="connsiteX1" fmla="*/ 6678622 w 6946711"/>
              <a:gd name="connsiteY1" fmla="*/ 0 h 536178"/>
              <a:gd name="connsiteX2" fmla="*/ 6946711 w 6946711"/>
              <a:gd name="connsiteY2" fmla="*/ 268089 h 536178"/>
              <a:gd name="connsiteX3" fmla="*/ 6678622 w 6946711"/>
              <a:gd name="connsiteY3" fmla="*/ 536178 h 536178"/>
              <a:gd name="connsiteX4" fmla="*/ 0 w 6946711"/>
              <a:gd name="connsiteY4" fmla="*/ 536178 h 536178"/>
              <a:gd name="connsiteX5" fmla="*/ 0 w 6946711"/>
              <a:gd name="connsiteY5" fmla="*/ 0 h 536178"/>
              <a:gd name="connsiteX0" fmla="*/ 0 w 6730811"/>
              <a:gd name="connsiteY0" fmla="*/ 0 h 536178"/>
              <a:gd name="connsiteX1" fmla="*/ 6678622 w 6730811"/>
              <a:gd name="connsiteY1" fmla="*/ 0 h 536178"/>
              <a:gd name="connsiteX2" fmla="*/ 6730811 w 6730811"/>
              <a:gd name="connsiteY2" fmla="*/ 255389 h 536178"/>
              <a:gd name="connsiteX3" fmla="*/ 6678622 w 6730811"/>
              <a:gd name="connsiteY3" fmla="*/ 536178 h 536178"/>
              <a:gd name="connsiteX4" fmla="*/ 0 w 6730811"/>
              <a:gd name="connsiteY4" fmla="*/ 536178 h 536178"/>
              <a:gd name="connsiteX5" fmla="*/ 0 w 6730811"/>
              <a:gd name="connsiteY5" fmla="*/ 0 h 536178"/>
              <a:gd name="connsiteX0" fmla="*/ 0 w 6678622"/>
              <a:gd name="connsiteY0" fmla="*/ 0 h 536178"/>
              <a:gd name="connsiteX1" fmla="*/ 6678622 w 6678622"/>
              <a:gd name="connsiteY1" fmla="*/ 0 h 536178"/>
              <a:gd name="connsiteX2" fmla="*/ 6654611 w 6678622"/>
              <a:gd name="connsiteY2" fmla="*/ 229989 h 536178"/>
              <a:gd name="connsiteX3" fmla="*/ 6678622 w 6678622"/>
              <a:gd name="connsiteY3" fmla="*/ 536178 h 536178"/>
              <a:gd name="connsiteX4" fmla="*/ 0 w 6678622"/>
              <a:gd name="connsiteY4" fmla="*/ 536178 h 536178"/>
              <a:gd name="connsiteX5" fmla="*/ 0 w 6678622"/>
              <a:gd name="connsiteY5" fmla="*/ 0 h 536178"/>
              <a:gd name="connsiteX0" fmla="*/ 0 w 6678622"/>
              <a:gd name="connsiteY0" fmla="*/ 0 h 536178"/>
              <a:gd name="connsiteX1" fmla="*/ 6678622 w 6678622"/>
              <a:gd name="connsiteY1" fmla="*/ 0 h 536178"/>
              <a:gd name="connsiteX2" fmla="*/ 6675393 w 6678622"/>
              <a:gd name="connsiteY2" fmla="*/ 229989 h 536178"/>
              <a:gd name="connsiteX3" fmla="*/ 6678622 w 6678622"/>
              <a:gd name="connsiteY3" fmla="*/ 536178 h 536178"/>
              <a:gd name="connsiteX4" fmla="*/ 0 w 6678622"/>
              <a:gd name="connsiteY4" fmla="*/ 536178 h 536178"/>
              <a:gd name="connsiteX5" fmla="*/ 0 w 6678622"/>
              <a:gd name="connsiteY5" fmla="*/ 0 h 53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8622" h="536178">
                <a:moveTo>
                  <a:pt x="0" y="0"/>
                </a:moveTo>
                <a:lnTo>
                  <a:pt x="6678622" y="0"/>
                </a:lnTo>
                <a:cubicBezTo>
                  <a:pt x="6677546" y="76663"/>
                  <a:pt x="6676469" y="153326"/>
                  <a:pt x="6675393" y="229989"/>
                </a:cubicBezTo>
                <a:cubicBezTo>
                  <a:pt x="6676469" y="332052"/>
                  <a:pt x="6677546" y="434115"/>
                  <a:pt x="6678622" y="536178"/>
                </a:cubicBezTo>
                <a:lnTo>
                  <a:pt x="0" y="536178"/>
                </a:lnTo>
                <a:lnTo>
                  <a:pt x="0" y="0"/>
                </a:lnTo>
                <a:close/>
              </a:path>
            </a:pathLst>
          </a:cu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smtClean="0">
                <a:solidFill>
                  <a:schemeClr val="bg1"/>
                </a:solidFill>
              </a:rPr>
              <a:t>SUPERVISION PASSIVE</a:t>
            </a:r>
            <a:endParaRPr lang="fr-FR" sz="2400" b="1" dirty="0">
              <a:solidFill>
                <a:schemeClr val="bg1"/>
              </a:solidFill>
            </a:endParaRPr>
          </a:p>
        </p:txBody>
      </p:sp>
      <p:sp>
        <p:nvSpPr>
          <p:cNvPr id="9" name="Flèche droite 8"/>
          <p:cNvSpPr/>
          <p:nvPr/>
        </p:nvSpPr>
        <p:spPr>
          <a:xfrm rot="5400000">
            <a:off x="2278138" y="1902251"/>
            <a:ext cx="511021" cy="414923"/>
          </a:xfrm>
          <a:prstGeom prst="rightArrow">
            <a:avLst/>
          </a:prstGeom>
          <a:solidFill>
            <a:srgbClr val="FFC000"/>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21" name="Flèche droite 20"/>
          <p:cNvSpPr/>
          <p:nvPr/>
        </p:nvSpPr>
        <p:spPr>
          <a:xfrm rot="5400000">
            <a:off x="8769586" y="1941238"/>
            <a:ext cx="511021" cy="414923"/>
          </a:xfrm>
          <a:prstGeom prst="rightArrow">
            <a:avLst/>
          </a:prstGeom>
          <a:solidFill>
            <a:srgbClr val="FFC000"/>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pic>
        <p:nvPicPr>
          <p:cNvPr id="22" name="Image 21"/>
          <p:cNvPicPr/>
          <p:nvPr/>
        </p:nvPicPr>
        <p:blipFill>
          <a:blip r:embed="rId3">
            <a:extLst>
              <a:ext uri="{28A0092B-C50C-407E-A947-70E740481C1C}">
                <a14:useLocalDpi xmlns:a14="http://schemas.microsoft.com/office/drawing/2010/main" val="0"/>
              </a:ext>
            </a:extLst>
          </a:blip>
          <a:stretch>
            <a:fillRect/>
          </a:stretch>
        </p:blipFill>
        <p:spPr>
          <a:xfrm>
            <a:off x="471485" y="2733675"/>
            <a:ext cx="4124325" cy="1619250"/>
          </a:xfrm>
          <a:prstGeom prst="rect">
            <a:avLst/>
          </a:prstGeom>
        </p:spPr>
      </p:pic>
      <p:pic>
        <p:nvPicPr>
          <p:cNvPr id="23" name="Image 22"/>
          <p:cNvPicPr/>
          <p:nvPr/>
        </p:nvPicPr>
        <p:blipFill>
          <a:blip r:embed="rId4">
            <a:extLst>
              <a:ext uri="{28A0092B-C50C-407E-A947-70E740481C1C}">
                <a14:useLocalDpi xmlns:a14="http://schemas.microsoft.com/office/drawing/2010/main" val="0"/>
              </a:ext>
            </a:extLst>
          </a:blip>
          <a:stretch>
            <a:fillRect/>
          </a:stretch>
        </p:blipFill>
        <p:spPr>
          <a:xfrm>
            <a:off x="6946710" y="2733675"/>
            <a:ext cx="4191190" cy="1393825"/>
          </a:xfrm>
          <a:prstGeom prst="rect">
            <a:avLst/>
          </a:prstGeom>
        </p:spPr>
      </p:pic>
      <p:sp>
        <p:nvSpPr>
          <p:cNvPr id="25" name="Rectangle 24"/>
          <p:cNvSpPr/>
          <p:nvPr/>
        </p:nvSpPr>
        <p:spPr>
          <a:xfrm>
            <a:off x="471485" y="4352925"/>
            <a:ext cx="15367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Plateforme de</a:t>
            </a:r>
          </a:p>
          <a:p>
            <a:pPr algn="ctr"/>
            <a:r>
              <a:rPr lang="fr-FR" dirty="0" smtClean="0">
                <a:solidFill>
                  <a:schemeClr val="tx1"/>
                </a:solidFill>
              </a:rPr>
              <a:t>supervision</a:t>
            </a:r>
          </a:p>
        </p:txBody>
      </p:sp>
      <p:sp>
        <p:nvSpPr>
          <p:cNvPr id="26" name="Rectangle 25"/>
          <p:cNvSpPr/>
          <p:nvPr/>
        </p:nvSpPr>
        <p:spPr>
          <a:xfrm>
            <a:off x="3059110" y="4352925"/>
            <a:ext cx="15367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Hôte </a:t>
            </a:r>
          </a:p>
          <a:p>
            <a:pPr algn="ctr"/>
            <a:r>
              <a:rPr lang="fr-FR" dirty="0" smtClean="0">
                <a:solidFill>
                  <a:schemeClr val="tx1"/>
                </a:solidFill>
              </a:rPr>
              <a:t>supervisé</a:t>
            </a:r>
          </a:p>
        </p:txBody>
      </p:sp>
      <p:sp>
        <p:nvSpPr>
          <p:cNvPr id="27" name="Rectangle 26"/>
          <p:cNvSpPr/>
          <p:nvPr/>
        </p:nvSpPr>
        <p:spPr>
          <a:xfrm>
            <a:off x="2008185" y="4352926"/>
            <a:ext cx="1050925"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solidFill>
                <a:schemeClr val="tx1"/>
              </a:solidFill>
            </a:endParaRPr>
          </a:p>
        </p:txBody>
      </p:sp>
      <p:sp>
        <p:nvSpPr>
          <p:cNvPr id="28" name="Rectangle 27"/>
          <p:cNvSpPr/>
          <p:nvPr/>
        </p:nvSpPr>
        <p:spPr>
          <a:xfrm>
            <a:off x="6946711" y="4127500"/>
            <a:ext cx="1603564" cy="746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Plateforme de</a:t>
            </a:r>
          </a:p>
          <a:p>
            <a:pPr algn="ctr"/>
            <a:r>
              <a:rPr lang="fr-FR" dirty="0" smtClean="0">
                <a:solidFill>
                  <a:schemeClr val="tx1"/>
                </a:solidFill>
              </a:rPr>
              <a:t>supervision</a:t>
            </a:r>
          </a:p>
        </p:txBody>
      </p:sp>
      <p:sp>
        <p:nvSpPr>
          <p:cNvPr id="29" name="Rectangle 28"/>
          <p:cNvSpPr/>
          <p:nvPr/>
        </p:nvSpPr>
        <p:spPr>
          <a:xfrm>
            <a:off x="9534335" y="4127500"/>
            <a:ext cx="1603565" cy="746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Hôte </a:t>
            </a:r>
          </a:p>
          <a:p>
            <a:pPr algn="ctr"/>
            <a:r>
              <a:rPr lang="fr-FR" dirty="0" smtClean="0">
                <a:solidFill>
                  <a:schemeClr val="tx1"/>
                </a:solidFill>
              </a:rPr>
              <a:t>supervisé</a:t>
            </a:r>
          </a:p>
        </p:txBody>
      </p:sp>
      <p:sp>
        <p:nvSpPr>
          <p:cNvPr id="30" name="Rectangle 29"/>
          <p:cNvSpPr/>
          <p:nvPr/>
        </p:nvSpPr>
        <p:spPr>
          <a:xfrm>
            <a:off x="8550275" y="4127501"/>
            <a:ext cx="984060" cy="746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solidFill>
                <a:schemeClr val="tx1"/>
              </a:solidFill>
            </a:endParaRPr>
          </a:p>
        </p:txBody>
      </p:sp>
      <p:sp>
        <p:nvSpPr>
          <p:cNvPr id="31" name="Rectangle 30"/>
          <p:cNvSpPr/>
          <p:nvPr/>
        </p:nvSpPr>
        <p:spPr>
          <a:xfrm>
            <a:off x="1308100" y="3175000"/>
            <a:ext cx="2311400" cy="342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p:nvSpPr>
        <p:spPr>
          <a:xfrm>
            <a:off x="1308100" y="3759200"/>
            <a:ext cx="2311400" cy="4610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7748492" y="3346450"/>
            <a:ext cx="2551207" cy="577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635741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1000" fill="hold"/>
                                        <p:tgtEl>
                                          <p:spTgt spid="27"/>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Effect transition="in" filter="fade">
                                      <p:cBhvr>
                                        <p:cTn id="48" dur="500"/>
                                        <p:tgtEl>
                                          <p:spTgt spid="31"/>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Effect transition="in" filter="fade">
                                      <p:cBhvr>
                                        <p:cTn id="55" dur="500"/>
                                        <p:tgtEl>
                                          <p:spTgt spid="32"/>
                                        </p:tgtEl>
                                      </p:cBhvr>
                                    </p:animEffect>
                                  </p:childTnLst>
                                </p:cTn>
                              </p:par>
                            </p:childTnLst>
                          </p:cTn>
                        </p:par>
                      </p:childTnLst>
                    </p:cTn>
                  </p:par>
                  <p:par>
                    <p:cTn id="56" fill="hold">
                      <p:stCondLst>
                        <p:cond delay="indefinite"/>
                      </p:stCondLst>
                      <p:childTnLst>
                        <p:par>
                          <p:cTn id="57" fill="hold">
                            <p:stCondLst>
                              <p:cond delay="0"/>
                            </p:stCondLst>
                            <p:childTnLst>
                              <p:par>
                                <p:cTn id="58" presetID="47"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1000"/>
                                        <p:tgtEl>
                                          <p:spTgt spid="28"/>
                                        </p:tgtEl>
                                      </p:cBhvr>
                                    </p:animEffect>
                                    <p:anim calcmode="lin" valueType="num">
                                      <p:cBhvr>
                                        <p:cTn id="66" dur="1000" fill="hold"/>
                                        <p:tgtEl>
                                          <p:spTgt spid="28"/>
                                        </p:tgtEl>
                                        <p:attrNameLst>
                                          <p:attrName>ppt_x</p:attrName>
                                        </p:attrNameLst>
                                      </p:cBhvr>
                                      <p:tavLst>
                                        <p:tav tm="0">
                                          <p:val>
                                            <p:strVal val="#ppt_x"/>
                                          </p:val>
                                        </p:tav>
                                        <p:tav tm="100000">
                                          <p:val>
                                            <p:strVal val="#ppt_x"/>
                                          </p:val>
                                        </p:tav>
                                      </p:tavLst>
                                    </p:anim>
                                    <p:anim calcmode="lin" valueType="num">
                                      <p:cBhvr>
                                        <p:cTn id="67" dur="1000" fill="hold"/>
                                        <p:tgtEl>
                                          <p:spTgt spid="28"/>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1000"/>
                                        <p:tgtEl>
                                          <p:spTgt spid="30"/>
                                        </p:tgtEl>
                                      </p:cBhvr>
                                    </p:animEffect>
                                    <p:anim calcmode="lin" valueType="num">
                                      <p:cBhvr>
                                        <p:cTn id="71" dur="1000" fill="hold"/>
                                        <p:tgtEl>
                                          <p:spTgt spid="30"/>
                                        </p:tgtEl>
                                        <p:attrNameLst>
                                          <p:attrName>ppt_x</p:attrName>
                                        </p:attrNameLst>
                                      </p:cBhvr>
                                      <p:tavLst>
                                        <p:tav tm="0">
                                          <p:val>
                                            <p:strVal val="#ppt_x"/>
                                          </p:val>
                                        </p:tav>
                                        <p:tav tm="100000">
                                          <p:val>
                                            <p:strVal val="#ppt_x"/>
                                          </p:val>
                                        </p:tav>
                                      </p:tavLst>
                                    </p:anim>
                                    <p:anim calcmode="lin" valueType="num">
                                      <p:cBhvr>
                                        <p:cTn id="72" dur="1000" fill="hold"/>
                                        <p:tgtEl>
                                          <p:spTgt spid="30"/>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1000"/>
                                        <p:tgtEl>
                                          <p:spTgt spid="29"/>
                                        </p:tgtEl>
                                      </p:cBhvr>
                                    </p:animEffect>
                                    <p:anim calcmode="lin" valueType="num">
                                      <p:cBhvr>
                                        <p:cTn id="76" dur="1000" fill="hold"/>
                                        <p:tgtEl>
                                          <p:spTgt spid="29"/>
                                        </p:tgtEl>
                                        <p:attrNameLst>
                                          <p:attrName>ppt_x</p:attrName>
                                        </p:attrNameLst>
                                      </p:cBhvr>
                                      <p:tavLst>
                                        <p:tav tm="0">
                                          <p:val>
                                            <p:strVal val="#ppt_x"/>
                                          </p:val>
                                        </p:tav>
                                        <p:tav tm="100000">
                                          <p:val>
                                            <p:strVal val="#ppt_x"/>
                                          </p:val>
                                        </p:tav>
                                      </p:tavLst>
                                    </p:anim>
                                    <p:anim calcmode="lin" valueType="num">
                                      <p:cBhvr>
                                        <p:cTn id="77" dur="1000" fill="hold"/>
                                        <p:tgtEl>
                                          <p:spTgt spid="29"/>
                                        </p:tgtEl>
                                        <p:attrNameLst>
                                          <p:attrName>ppt_y</p:attrName>
                                        </p:attrNameLst>
                                      </p:cBhvr>
                                      <p:tavLst>
                                        <p:tav tm="0">
                                          <p:val>
                                            <p:strVal val="#ppt_y-.1"/>
                                          </p:val>
                                        </p:tav>
                                        <p:tav tm="100000">
                                          <p:val>
                                            <p:strVal val="#ppt_y"/>
                                          </p:val>
                                        </p:tav>
                                      </p:tavLst>
                                    </p:anim>
                                  </p:childTnLst>
                                </p:cTn>
                              </p:par>
                              <p:par>
                                <p:cTn id="78" presetID="47" presetClass="entr" presetSubtype="0" fill="hold"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1000"/>
                                        <p:tgtEl>
                                          <p:spTgt spid="23"/>
                                        </p:tgtEl>
                                      </p:cBhvr>
                                    </p:animEffect>
                                    <p:anim calcmode="lin" valueType="num">
                                      <p:cBhvr>
                                        <p:cTn id="81" dur="1000" fill="hold"/>
                                        <p:tgtEl>
                                          <p:spTgt spid="23"/>
                                        </p:tgtEl>
                                        <p:attrNameLst>
                                          <p:attrName>ppt_x</p:attrName>
                                        </p:attrNameLst>
                                      </p:cBhvr>
                                      <p:tavLst>
                                        <p:tav tm="0">
                                          <p:val>
                                            <p:strVal val="#ppt_x"/>
                                          </p:val>
                                        </p:tav>
                                        <p:tav tm="100000">
                                          <p:val>
                                            <p:strVal val="#ppt_x"/>
                                          </p:val>
                                        </p:tav>
                                      </p:tavLst>
                                    </p:anim>
                                    <p:anim calcmode="lin" valueType="num">
                                      <p:cBhvr>
                                        <p:cTn id="8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anim calcmode="lin" valueType="num">
                                      <p:cBhvr>
                                        <p:cTn id="87" dur="500" fill="hold"/>
                                        <p:tgtEl>
                                          <p:spTgt spid="33"/>
                                        </p:tgtEl>
                                        <p:attrNameLst>
                                          <p:attrName>ppt_w</p:attrName>
                                        </p:attrNameLst>
                                      </p:cBhvr>
                                      <p:tavLst>
                                        <p:tav tm="0">
                                          <p:val>
                                            <p:fltVal val="0"/>
                                          </p:val>
                                        </p:tav>
                                        <p:tav tm="100000">
                                          <p:val>
                                            <p:strVal val="#ppt_w"/>
                                          </p:val>
                                        </p:tav>
                                      </p:tavLst>
                                    </p:anim>
                                    <p:anim calcmode="lin" valueType="num">
                                      <p:cBhvr>
                                        <p:cTn id="88" dur="500" fill="hold"/>
                                        <p:tgtEl>
                                          <p:spTgt spid="33"/>
                                        </p:tgtEl>
                                        <p:attrNameLst>
                                          <p:attrName>ppt_h</p:attrName>
                                        </p:attrNameLst>
                                      </p:cBhvr>
                                      <p:tavLst>
                                        <p:tav tm="0">
                                          <p:val>
                                            <p:fltVal val="0"/>
                                          </p:val>
                                        </p:tav>
                                        <p:tav tm="100000">
                                          <p:val>
                                            <p:strVal val="#ppt_h"/>
                                          </p:val>
                                        </p:tav>
                                      </p:tavLst>
                                    </p:anim>
                                    <p:animEffect transition="in" filter="fade">
                                      <p:cBhvr>
                                        <p:cTn id="8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1"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63000">
              <a:schemeClr val="accent1">
                <a:alpha val="72000"/>
                <a:lumMod val="82000"/>
                <a:lumOff val="18000"/>
              </a:schemeClr>
            </a:gs>
            <a:gs pos="100000">
              <a:schemeClr val="accent1">
                <a:lumMod val="45000"/>
                <a:lumOff val="55000"/>
              </a:schemeClr>
            </a:gs>
            <a:gs pos="9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re 1"/>
          <p:cNvSpPr txBox="1">
            <a:spLocks/>
          </p:cNvSpPr>
          <p:nvPr/>
        </p:nvSpPr>
        <p:spPr>
          <a:xfrm>
            <a:off x="0" y="1"/>
            <a:ext cx="12192000" cy="328612"/>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fr-FR" sz="2000" b="1" dirty="0" smtClean="0">
                <a:solidFill>
                  <a:schemeClr val="bg1"/>
                </a:solidFill>
                <a:latin typeface="Century Gothic" panose="020B0502020202020204" pitchFamily="34" charset="0"/>
                <a:cs typeface="Times New Roman" panose="02020603050405020304" pitchFamily="18" charset="0"/>
              </a:rPr>
              <a:t>L’OUTIL DE SUPERVISION NAGIOS XI</a:t>
            </a:r>
            <a:endParaRPr lang="fr-FR" sz="2000" b="1" dirty="0">
              <a:solidFill>
                <a:schemeClr val="bg1"/>
              </a:solidFill>
              <a:latin typeface="Century Gothic" panose="020B0502020202020204" pitchFamily="34" charset="0"/>
              <a:cs typeface="Times New Roman" panose="02020603050405020304" pitchFamily="18" charset="0"/>
            </a:endParaRPr>
          </a:p>
        </p:txBody>
      </p:sp>
      <p:sp>
        <p:nvSpPr>
          <p:cNvPr id="5" name="Pentagone 4"/>
          <p:cNvSpPr/>
          <p:nvPr/>
        </p:nvSpPr>
        <p:spPr>
          <a:xfrm>
            <a:off x="-1" y="342498"/>
            <a:ext cx="7460975" cy="536178"/>
          </a:xfrm>
          <a:prstGeom prst="homePlate">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smtClean="0">
                <a:solidFill>
                  <a:schemeClr val="bg1"/>
                </a:solidFill>
              </a:rPr>
              <a:t>II.3 TABLEAU COMPARATIF DES OUTILS DE SUPERVISION</a:t>
            </a:r>
            <a:endParaRPr lang="fr-FR" sz="2400" b="1" dirty="0">
              <a:solidFill>
                <a:schemeClr val="bg1"/>
              </a:solidFill>
            </a:endParaRPr>
          </a:p>
        </p:txBody>
      </p:sp>
      <p:sp>
        <p:nvSpPr>
          <p:cNvPr id="6" name="Espace réservé du numéro de diapositive 4"/>
          <p:cNvSpPr txBox="1">
            <a:spLocks/>
          </p:cNvSpPr>
          <p:nvPr/>
        </p:nvSpPr>
        <p:spPr>
          <a:xfrm>
            <a:off x="11630025" y="6481762"/>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smtClean="0"/>
              <a:t>12</a:t>
            </a:r>
            <a:endParaRPr lang="fr-FR" sz="1800" b="1" dirty="0"/>
          </a:p>
        </p:txBody>
      </p:sp>
      <p:graphicFrame>
        <p:nvGraphicFramePr>
          <p:cNvPr id="7" name="Tableau 6"/>
          <p:cNvGraphicFramePr>
            <a:graphicFrameLocks noGrp="1"/>
          </p:cNvGraphicFramePr>
          <p:nvPr>
            <p:extLst>
              <p:ext uri="{D42A27DB-BD31-4B8C-83A1-F6EECF244321}">
                <p14:modId xmlns:p14="http://schemas.microsoft.com/office/powerpoint/2010/main" val="3224050370"/>
              </p:ext>
            </p:extLst>
          </p:nvPr>
        </p:nvGraphicFramePr>
        <p:xfrm>
          <a:off x="742122" y="1245705"/>
          <a:ext cx="10887904" cy="4110702"/>
        </p:xfrm>
        <a:graphic>
          <a:graphicData uri="http://schemas.openxmlformats.org/drawingml/2006/table">
            <a:tbl>
              <a:tblPr firstRow="1" bandRow="1">
                <a:effectLst>
                  <a:innerShdw blurRad="114300">
                    <a:prstClr val="black"/>
                  </a:innerShdw>
                  <a:reflection blurRad="6350" stA="50000" endA="300" endPos="55500" dist="101600" dir="5400000" sy="-100000" algn="bl" rotWithShape="0"/>
                </a:effectLst>
                <a:tableStyleId>{5C22544A-7EE6-4342-B048-85BDC9FD1C3A}</a:tableStyleId>
              </a:tblPr>
              <a:tblGrid>
                <a:gridCol w="1364974">
                  <a:extLst>
                    <a:ext uri="{9D8B030D-6E8A-4147-A177-3AD203B41FA5}">
                      <a16:colId xmlns:a16="http://schemas.microsoft.com/office/drawing/2014/main" val="2356206329"/>
                    </a:ext>
                  </a:extLst>
                </a:gridCol>
                <a:gridCol w="4746568">
                  <a:extLst>
                    <a:ext uri="{9D8B030D-6E8A-4147-A177-3AD203B41FA5}">
                      <a16:colId xmlns:a16="http://schemas.microsoft.com/office/drawing/2014/main" val="799149580"/>
                    </a:ext>
                  </a:extLst>
                </a:gridCol>
                <a:gridCol w="4776362">
                  <a:extLst>
                    <a:ext uri="{9D8B030D-6E8A-4147-A177-3AD203B41FA5}">
                      <a16:colId xmlns:a16="http://schemas.microsoft.com/office/drawing/2014/main" val="1307626703"/>
                    </a:ext>
                  </a:extLst>
                </a:gridCol>
              </a:tblGrid>
              <a:tr h="598567">
                <a:tc>
                  <a:txBody>
                    <a:bodyPr/>
                    <a:lstStyle/>
                    <a:p>
                      <a:pPr algn="ctr"/>
                      <a:r>
                        <a:rPr lang="fr-FR" sz="2000" dirty="0" smtClean="0"/>
                        <a:t>OUTILS</a:t>
                      </a:r>
                      <a:endParaRPr lang="fr-FR" sz="2000" dirty="0"/>
                    </a:p>
                  </a:txBody>
                  <a:tcPr anchor="ctr"/>
                </a:tc>
                <a:tc>
                  <a:txBody>
                    <a:bodyPr/>
                    <a:lstStyle/>
                    <a:p>
                      <a:pPr algn="ctr"/>
                      <a:r>
                        <a:rPr lang="fr-FR" sz="2000" dirty="0" smtClean="0"/>
                        <a:t>AVANTAGES</a:t>
                      </a:r>
                      <a:endParaRPr lang="fr-FR" sz="2000" dirty="0"/>
                    </a:p>
                  </a:txBody>
                  <a:tcPr anchor="ctr"/>
                </a:tc>
                <a:tc>
                  <a:txBody>
                    <a:bodyPr/>
                    <a:lstStyle/>
                    <a:p>
                      <a:pPr algn="ctr"/>
                      <a:r>
                        <a:rPr lang="fr-FR" sz="2000" dirty="0" smtClean="0"/>
                        <a:t>INCONVENIENTS</a:t>
                      </a:r>
                      <a:endParaRPr lang="fr-FR" sz="2000" dirty="0"/>
                    </a:p>
                  </a:txBody>
                  <a:tcPr anchor="ctr"/>
                </a:tc>
                <a:extLst>
                  <a:ext uri="{0D108BD9-81ED-4DB2-BD59-A6C34878D82A}">
                    <a16:rowId xmlns:a16="http://schemas.microsoft.com/office/drawing/2014/main" val="4262518096"/>
                  </a:ext>
                </a:extLst>
              </a:tr>
              <a:tr h="1071254">
                <a:tc>
                  <a:txBody>
                    <a:bodyPr/>
                    <a:lstStyle/>
                    <a:p>
                      <a:pPr algn="l"/>
                      <a:r>
                        <a:rPr lang="fr-FR" sz="2400" dirty="0" smtClean="0"/>
                        <a:t>Cacti</a:t>
                      </a:r>
                      <a:endParaRPr lang="fr-FR" sz="2400" dirty="0"/>
                    </a:p>
                  </a:txBody>
                  <a:tcPr anchor="ctr"/>
                </a:tc>
                <a:tc>
                  <a:txBody>
                    <a:bodyPr/>
                    <a:lstStyle/>
                    <a:p>
                      <a:pPr marL="342900" indent="-342900" algn="l">
                        <a:buFont typeface="Arial" panose="020B0604020202020204" pitchFamily="34" charset="0"/>
                        <a:buChar char="•"/>
                      </a:pPr>
                      <a:r>
                        <a:rPr lang="fr-FR" sz="2000" dirty="0" smtClean="0"/>
                        <a:t>Représentation graphique des équipements</a:t>
                      </a:r>
                    </a:p>
                    <a:p>
                      <a:pPr marL="342900" indent="-342900" algn="l">
                        <a:buFont typeface="Arial" panose="020B0604020202020204" pitchFamily="34" charset="0"/>
                        <a:buChar char="•"/>
                      </a:pPr>
                      <a:r>
                        <a:rPr lang="fr-FR" sz="2000" dirty="0" smtClean="0"/>
                        <a:t>Plugins permettant d’étendre les fonctionnalités</a:t>
                      </a:r>
                      <a:endParaRPr lang="fr-FR" sz="2000" dirty="0"/>
                    </a:p>
                  </a:txBody>
                  <a:tcPr anchor="ctr"/>
                </a:tc>
                <a:tc>
                  <a:txBody>
                    <a:bodyPr/>
                    <a:lstStyle/>
                    <a:p>
                      <a:pPr marL="342900" indent="-342900" algn="l">
                        <a:buFont typeface="Arial" panose="020B0604020202020204" pitchFamily="34" charset="0"/>
                        <a:buChar char="•"/>
                      </a:pPr>
                      <a:r>
                        <a:rPr lang="fr-FR" sz="2000" dirty="0" smtClean="0"/>
                        <a:t>Pas</a:t>
                      </a:r>
                      <a:r>
                        <a:rPr lang="fr-FR" sz="2000" baseline="0" dirty="0" smtClean="0"/>
                        <a:t> gestion d’alarme</a:t>
                      </a:r>
                    </a:p>
                    <a:p>
                      <a:pPr marL="342900" indent="-342900" algn="l">
                        <a:buFont typeface="Arial" panose="020B0604020202020204" pitchFamily="34" charset="0"/>
                        <a:buChar char="•"/>
                      </a:pPr>
                      <a:r>
                        <a:rPr lang="fr-FR" sz="2000" baseline="0" dirty="0" smtClean="0"/>
                        <a:t>Absence d’une cartographie</a:t>
                      </a:r>
                      <a:endParaRPr lang="fr-FR" sz="2000" dirty="0"/>
                    </a:p>
                  </a:txBody>
                  <a:tcPr anchor="ctr"/>
                </a:tc>
                <a:extLst>
                  <a:ext uri="{0D108BD9-81ED-4DB2-BD59-A6C34878D82A}">
                    <a16:rowId xmlns:a16="http://schemas.microsoft.com/office/drawing/2014/main" val="821645432"/>
                  </a:ext>
                </a:extLst>
              </a:tr>
              <a:tr h="1027847">
                <a:tc>
                  <a:txBody>
                    <a:bodyPr/>
                    <a:lstStyle/>
                    <a:p>
                      <a:pPr algn="l"/>
                      <a:r>
                        <a:rPr lang="fr-FR" sz="2400" dirty="0" smtClean="0"/>
                        <a:t>Nagios XI</a:t>
                      </a:r>
                      <a:endParaRPr lang="fr-FR" sz="2400" dirty="0"/>
                    </a:p>
                  </a:txBody>
                  <a:tcPr anchor="ctr"/>
                </a:tc>
                <a:tc>
                  <a:txBody>
                    <a:bodyPr/>
                    <a:lstStyle/>
                    <a:p>
                      <a:pPr marL="342900" indent="-342900" algn="l">
                        <a:buFont typeface="Arial" panose="020B0604020202020204" pitchFamily="34" charset="0"/>
                        <a:buChar char="•"/>
                      </a:pPr>
                      <a:r>
                        <a:rPr lang="fr-FR" sz="2000" dirty="0" smtClean="0"/>
                        <a:t>Intégrations de toutes les fonctionnalités</a:t>
                      </a:r>
                      <a:endParaRPr lang="fr-FR" sz="2000" baseline="0" dirty="0" smtClean="0"/>
                    </a:p>
                    <a:p>
                      <a:pPr marL="342900" indent="-342900" algn="l">
                        <a:buFont typeface="Arial" panose="020B0604020202020204" pitchFamily="34" charset="0"/>
                        <a:buChar char="•"/>
                      </a:pPr>
                      <a:r>
                        <a:rPr lang="fr-FR" sz="2000" baseline="0" dirty="0" smtClean="0"/>
                        <a:t>Gestion alarme et cartographie</a:t>
                      </a:r>
                      <a:endParaRPr lang="fr-FR" sz="2000" dirty="0"/>
                    </a:p>
                  </a:txBody>
                  <a:tcPr anchor="ctr"/>
                </a:tc>
                <a:tc>
                  <a:txBody>
                    <a:bodyPr/>
                    <a:lstStyle/>
                    <a:p>
                      <a:pPr marL="342900" indent="-342900" algn="l">
                        <a:buFont typeface="Arial" panose="020B0604020202020204" pitchFamily="34" charset="0"/>
                        <a:buChar char="•"/>
                      </a:pPr>
                      <a:r>
                        <a:rPr lang="fr-FR" sz="2000" dirty="0" smtClean="0"/>
                        <a:t>Pas d’alarme sonore</a:t>
                      </a:r>
                      <a:endParaRPr lang="fr-FR" sz="2000" baseline="0" dirty="0" smtClean="0"/>
                    </a:p>
                    <a:p>
                      <a:pPr marL="342900" indent="-342900" algn="l">
                        <a:buFont typeface="Arial" panose="020B0604020202020204" pitchFamily="34" charset="0"/>
                        <a:buChar char="•"/>
                      </a:pPr>
                      <a:r>
                        <a:rPr lang="fr-FR" sz="2000" baseline="0" dirty="0" smtClean="0"/>
                        <a:t>Licence un peu cher</a:t>
                      </a:r>
                      <a:endParaRPr lang="fr-FR" sz="2000" dirty="0"/>
                    </a:p>
                  </a:txBody>
                  <a:tcPr anchor="ctr"/>
                </a:tc>
                <a:extLst>
                  <a:ext uri="{0D108BD9-81ED-4DB2-BD59-A6C34878D82A}">
                    <a16:rowId xmlns:a16="http://schemas.microsoft.com/office/drawing/2014/main" val="947727386"/>
                  </a:ext>
                </a:extLst>
              </a:tr>
              <a:tr h="1173648">
                <a:tc>
                  <a:txBody>
                    <a:bodyPr/>
                    <a:lstStyle/>
                    <a:p>
                      <a:pPr algn="l"/>
                      <a:r>
                        <a:rPr lang="fr-FR" sz="2400" dirty="0" smtClean="0"/>
                        <a:t>Zabbix</a:t>
                      </a:r>
                      <a:endParaRPr lang="fr-FR" sz="2400" dirty="0"/>
                    </a:p>
                  </a:txBody>
                  <a:tcPr anchor="ctr"/>
                </a:tc>
                <a:tc>
                  <a:txBody>
                    <a:bodyPr/>
                    <a:lstStyle/>
                    <a:p>
                      <a:pPr marL="342900" indent="-342900" algn="l">
                        <a:buFont typeface="Arial" panose="020B0604020202020204" pitchFamily="34" charset="0"/>
                        <a:buChar char="•"/>
                      </a:pPr>
                      <a:r>
                        <a:rPr lang="fr-FR" sz="2000" dirty="0" smtClean="0"/>
                        <a:t>Interface</a:t>
                      </a:r>
                      <a:r>
                        <a:rPr lang="fr-FR" sz="2000" baseline="0" dirty="0" smtClean="0"/>
                        <a:t> vaste mais claire</a:t>
                      </a:r>
                    </a:p>
                    <a:p>
                      <a:pPr marL="342900" indent="-342900" algn="l">
                        <a:buFont typeface="Arial" panose="020B0604020202020204" pitchFamily="34" charset="0"/>
                        <a:buChar char="•"/>
                      </a:pPr>
                      <a:r>
                        <a:rPr lang="fr-FR" sz="2000" baseline="0" dirty="0" smtClean="0"/>
                        <a:t>Gestion alarme et cartographie</a:t>
                      </a:r>
                      <a:endParaRPr lang="fr-FR" sz="2000" dirty="0"/>
                    </a:p>
                  </a:txBody>
                  <a:tcPr anchor="ctr"/>
                </a:tc>
                <a:tc>
                  <a:txBody>
                    <a:bodyPr/>
                    <a:lstStyle/>
                    <a:p>
                      <a:pPr marL="342900" indent="-342900" algn="l">
                        <a:buFont typeface="Arial" panose="020B0604020202020204" pitchFamily="34" charset="0"/>
                        <a:buChar char="•"/>
                      </a:pPr>
                      <a:r>
                        <a:rPr lang="fr-FR" sz="2000" dirty="0" smtClean="0"/>
                        <a:t>Formation</a:t>
                      </a:r>
                      <a:r>
                        <a:rPr lang="fr-FR" sz="2000" baseline="0" dirty="0" smtClean="0"/>
                        <a:t> pour la mise en place des templates</a:t>
                      </a:r>
                    </a:p>
                    <a:p>
                      <a:pPr marL="342900" indent="-342900" algn="l">
                        <a:buFont typeface="Arial" panose="020B0604020202020204" pitchFamily="34" charset="0"/>
                        <a:buChar char="•"/>
                      </a:pPr>
                      <a:r>
                        <a:rPr lang="fr-FR" sz="2000" baseline="0" dirty="0" smtClean="0"/>
                        <a:t>Peu interfaçage avec d’autres solutions</a:t>
                      </a:r>
                      <a:endParaRPr lang="fr-FR" sz="2000" dirty="0"/>
                    </a:p>
                  </a:txBody>
                  <a:tcPr anchor="ctr"/>
                </a:tc>
                <a:extLst>
                  <a:ext uri="{0D108BD9-81ED-4DB2-BD59-A6C34878D82A}">
                    <a16:rowId xmlns:a16="http://schemas.microsoft.com/office/drawing/2014/main" val="2489172460"/>
                  </a:ext>
                </a:extLst>
              </a:tr>
            </a:tbl>
          </a:graphicData>
        </a:graphic>
      </p:graphicFrame>
    </p:spTree>
    <p:extLst>
      <p:ext uri="{BB962C8B-B14F-4D97-AF65-F5344CB8AC3E}">
        <p14:creationId xmlns:p14="http://schemas.microsoft.com/office/powerpoint/2010/main" val="13918065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63000">
              <a:schemeClr val="accent1">
                <a:lumMod val="82000"/>
                <a:lumOff val="18000"/>
                <a:alpha val="72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itre 1"/>
          <p:cNvSpPr txBox="1">
            <a:spLocks/>
          </p:cNvSpPr>
          <p:nvPr/>
        </p:nvSpPr>
        <p:spPr>
          <a:xfrm>
            <a:off x="1054100" y="2867818"/>
            <a:ext cx="10096500" cy="1071563"/>
          </a:xfrm>
          <a:prstGeom prst="rect">
            <a:avLst/>
          </a:prstGeom>
          <a:solidFill>
            <a:schemeClr val="accent1">
              <a:lumMod val="40000"/>
              <a:lumOff val="60000"/>
            </a:schemeClr>
          </a:solidFill>
          <a:ln>
            <a:noFill/>
          </a:ln>
          <a:effectLst>
            <a:outerShdw blurRad="149987" dist="250190" dir="8460000" algn="ctr">
              <a:srgbClr val="000000">
                <a:alpha val="28000"/>
              </a:srgbClr>
            </a:outerShdw>
            <a:reflection blurRad="6350" stA="50000" endA="300" endPos="55500" dist="50800" dir="5400000" sy="-100000" algn="bl" rotWithShape="0"/>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noAutofit/>
          </a:bodyPr>
          <a:lstStyle>
            <a:lvl1pPr algn="ctr" defTabSz="914400" rtl="0" eaLnBrk="1" latinLnBrk="0" hangingPunct="1">
              <a:lnSpc>
                <a:spcPct val="90000"/>
              </a:lnSpc>
              <a:spcBef>
                <a:spcPct val="0"/>
              </a:spcBef>
              <a:buNone/>
              <a:defRPr sz="4800" kern="1200" cap="all" baseline="0">
                <a:solidFill>
                  <a:schemeClr val="tx1"/>
                </a:solidFill>
                <a:effectLst/>
                <a:latin typeface="+mj-lt"/>
                <a:ea typeface="+mj-ea"/>
                <a:cs typeface="+mj-cs"/>
              </a:defRPr>
            </a:lvl1pPr>
          </a:lstStyle>
          <a:p>
            <a:r>
              <a:rPr lang="fr-FR" sz="5100" b="1" dirty="0" smtClean="0">
                <a:effectLst>
                  <a:innerShdw blurRad="63500" dist="50800" dir="13500000">
                    <a:prstClr val="black">
                      <a:alpha val="50000"/>
                    </a:prstClr>
                  </a:innerShdw>
                </a:effectLst>
              </a:rPr>
              <a:t>II- PRESENTATION DE NAGIOS XI</a:t>
            </a:r>
            <a:endParaRPr lang="fr-FR" sz="5100" b="1" dirty="0">
              <a:effectLst>
                <a:innerShdw blurRad="63500" dist="50800" dir="13500000">
                  <a:prstClr val="black">
                    <a:alpha val="50000"/>
                  </a:prstClr>
                </a:innerShdw>
              </a:effectLst>
            </a:endParaRPr>
          </a:p>
        </p:txBody>
      </p:sp>
      <p:sp>
        <p:nvSpPr>
          <p:cNvPr id="5" name="Espace réservé du numéro de diapositive 4"/>
          <p:cNvSpPr txBox="1">
            <a:spLocks/>
          </p:cNvSpPr>
          <p:nvPr/>
        </p:nvSpPr>
        <p:spPr>
          <a:xfrm>
            <a:off x="11630025" y="6481762"/>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smtClean="0"/>
              <a:t>13</a:t>
            </a:r>
            <a:endParaRPr lang="fr-FR" sz="1800" b="1" dirty="0"/>
          </a:p>
        </p:txBody>
      </p:sp>
    </p:spTree>
    <p:extLst>
      <p:ext uri="{BB962C8B-B14F-4D97-AF65-F5344CB8AC3E}">
        <p14:creationId xmlns:p14="http://schemas.microsoft.com/office/powerpoint/2010/main" val="1224732279"/>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63000">
              <a:schemeClr val="accent1">
                <a:lumMod val="82000"/>
                <a:lumOff val="18000"/>
                <a:alpha val="72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itre 1"/>
          <p:cNvSpPr txBox="1">
            <a:spLocks/>
          </p:cNvSpPr>
          <p:nvPr/>
        </p:nvSpPr>
        <p:spPr>
          <a:xfrm>
            <a:off x="0" y="1"/>
            <a:ext cx="12192000" cy="328612"/>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fr-FR" sz="2000" b="1" dirty="0" smtClean="0">
                <a:solidFill>
                  <a:schemeClr val="bg1"/>
                </a:solidFill>
                <a:latin typeface="Century Gothic" panose="020B0502020202020204" pitchFamily="34" charset="0"/>
                <a:cs typeface="Times New Roman" panose="02020603050405020304" pitchFamily="18" charset="0"/>
              </a:rPr>
              <a:t>L’OUTIL DE SUPERVISION NAGIOS XI</a:t>
            </a:r>
            <a:endParaRPr lang="fr-FR" sz="2000" b="1" dirty="0">
              <a:solidFill>
                <a:schemeClr val="bg1"/>
              </a:solidFill>
              <a:latin typeface="Century Gothic" panose="020B0502020202020204" pitchFamily="34" charset="0"/>
              <a:cs typeface="Times New Roman" panose="02020603050405020304" pitchFamily="18" charset="0"/>
            </a:endParaRPr>
          </a:p>
        </p:txBody>
      </p:sp>
      <p:pic>
        <p:nvPicPr>
          <p:cNvPr id="6" name="Image 5"/>
          <p:cNvPicPr>
            <a:picLocks noChangeAspect="1"/>
          </p:cNvPicPr>
          <p:nvPr/>
        </p:nvPicPr>
        <p:blipFill>
          <a:blip r:embed="rId3"/>
          <a:stretch>
            <a:fillRect/>
          </a:stretch>
        </p:blipFill>
        <p:spPr>
          <a:xfrm>
            <a:off x="0" y="1270835"/>
            <a:ext cx="1768642" cy="1660633"/>
          </a:xfrm>
          <a:prstGeom prst="rect">
            <a:avLst/>
          </a:prstGeom>
        </p:spPr>
      </p:pic>
      <p:sp>
        <p:nvSpPr>
          <p:cNvPr id="8" name="Pentagone 7"/>
          <p:cNvSpPr/>
          <p:nvPr/>
        </p:nvSpPr>
        <p:spPr>
          <a:xfrm>
            <a:off x="-1" y="342498"/>
            <a:ext cx="6946711" cy="536178"/>
          </a:xfrm>
          <a:prstGeom prst="homePlate">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smtClean="0">
                <a:solidFill>
                  <a:schemeClr val="bg1"/>
                </a:solidFill>
              </a:rPr>
              <a:t>II.1 PRESENTATION</a:t>
            </a:r>
            <a:endParaRPr lang="fr-FR" sz="2400" b="1" dirty="0">
              <a:solidFill>
                <a:schemeClr val="bg1"/>
              </a:solidFill>
            </a:endParaRPr>
          </a:p>
        </p:txBody>
      </p:sp>
      <p:pic>
        <p:nvPicPr>
          <p:cNvPr id="9" name="Image 8"/>
          <p:cNvPicPr>
            <a:picLocks noChangeAspect="1"/>
          </p:cNvPicPr>
          <p:nvPr/>
        </p:nvPicPr>
        <p:blipFill>
          <a:blip r:embed="rId4"/>
          <a:stretch>
            <a:fillRect/>
          </a:stretch>
        </p:blipFill>
        <p:spPr>
          <a:xfrm>
            <a:off x="3584282" y="2757988"/>
            <a:ext cx="5023435" cy="3267093"/>
          </a:xfrm>
          <a:prstGeom prst="rect">
            <a:avLst/>
          </a:prstGeom>
        </p:spPr>
      </p:pic>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112" y="1221009"/>
            <a:ext cx="2263775" cy="772892"/>
          </a:xfrm>
          <a:prstGeom prst="rect">
            <a:avLst/>
          </a:prstGeom>
        </p:spPr>
      </p:pic>
      <p:sp>
        <p:nvSpPr>
          <p:cNvPr id="10" name="Espace réservé du numéro de diapositive 4"/>
          <p:cNvSpPr txBox="1">
            <a:spLocks/>
          </p:cNvSpPr>
          <p:nvPr/>
        </p:nvSpPr>
        <p:spPr>
          <a:xfrm>
            <a:off x="11630025" y="6481762"/>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smtClean="0"/>
              <a:t>14</a:t>
            </a:r>
            <a:endParaRPr lang="fr-FR" sz="1800" b="1" dirty="0"/>
          </a:p>
        </p:txBody>
      </p:sp>
    </p:spTree>
    <p:extLst>
      <p:ext uri="{BB962C8B-B14F-4D97-AF65-F5344CB8AC3E}">
        <p14:creationId xmlns:p14="http://schemas.microsoft.com/office/powerpoint/2010/main" val="38086926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63000">
              <a:schemeClr val="accent1">
                <a:lumMod val="82000"/>
                <a:lumOff val="18000"/>
                <a:alpha val="72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itre 1"/>
          <p:cNvSpPr txBox="1">
            <a:spLocks/>
          </p:cNvSpPr>
          <p:nvPr/>
        </p:nvSpPr>
        <p:spPr>
          <a:xfrm>
            <a:off x="0" y="1"/>
            <a:ext cx="12192000" cy="328612"/>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fr-FR" sz="2000" b="1" dirty="0" smtClean="0">
                <a:solidFill>
                  <a:schemeClr val="bg1"/>
                </a:solidFill>
                <a:latin typeface="Century Gothic" panose="020B0502020202020204" pitchFamily="34" charset="0"/>
                <a:cs typeface="Times New Roman" panose="02020603050405020304" pitchFamily="18" charset="0"/>
              </a:rPr>
              <a:t>L’OUTIL DE SUPERVISION NAGIOS XI</a:t>
            </a:r>
            <a:endParaRPr lang="fr-FR" sz="2000" b="1" dirty="0">
              <a:solidFill>
                <a:schemeClr val="bg1"/>
              </a:solidFill>
              <a:latin typeface="Century Gothic" panose="020B0502020202020204" pitchFamily="34" charset="0"/>
              <a:cs typeface="Times New Roman" panose="02020603050405020304" pitchFamily="18" charset="0"/>
            </a:endParaRPr>
          </a:p>
        </p:txBody>
      </p:sp>
      <p:sp>
        <p:nvSpPr>
          <p:cNvPr id="8" name="Pentagone 7"/>
          <p:cNvSpPr/>
          <p:nvPr/>
        </p:nvSpPr>
        <p:spPr>
          <a:xfrm>
            <a:off x="-1" y="342498"/>
            <a:ext cx="6946711" cy="536178"/>
          </a:xfrm>
          <a:prstGeom prst="homePlate">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smtClean="0">
                <a:solidFill>
                  <a:schemeClr val="bg1"/>
                </a:solidFill>
              </a:rPr>
              <a:t>II.1 PRESENTATION</a:t>
            </a:r>
            <a:endParaRPr lang="fr-FR" sz="2400" b="1" dirty="0">
              <a:solidFill>
                <a:schemeClr val="bg1"/>
              </a:solidFill>
            </a:endParaRPr>
          </a:p>
        </p:txBody>
      </p:sp>
      <p:pic>
        <p:nvPicPr>
          <p:cNvPr id="2" name="Image 1"/>
          <p:cNvPicPr>
            <a:picLocks noChangeAspect="1"/>
          </p:cNvPicPr>
          <p:nvPr/>
        </p:nvPicPr>
        <p:blipFill>
          <a:blip r:embed="rId3"/>
          <a:stretch>
            <a:fillRect/>
          </a:stretch>
        </p:blipFill>
        <p:spPr>
          <a:xfrm>
            <a:off x="2665746" y="1109662"/>
            <a:ext cx="6162675" cy="5372100"/>
          </a:xfrm>
          <a:prstGeom prst="rect">
            <a:avLst/>
          </a:prstGeom>
        </p:spPr>
      </p:pic>
      <p:sp>
        <p:nvSpPr>
          <p:cNvPr id="3" name="Rectangle 2"/>
          <p:cNvSpPr/>
          <p:nvPr/>
        </p:nvSpPr>
        <p:spPr>
          <a:xfrm>
            <a:off x="5295900" y="1651000"/>
            <a:ext cx="1092200" cy="1981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6645902" y="1447800"/>
            <a:ext cx="1266198" cy="1409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numéro de diapositive 4"/>
          <p:cNvSpPr txBox="1">
            <a:spLocks/>
          </p:cNvSpPr>
          <p:nvPr/>
        </p:nvSpPr>
        <p:spPr>
          <a:xfrm>
            <a:off x="11630025" y="6481762"/>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smtClean="0"/>
              <a:t>15</a:t>
            </a:r>
            <a:endParaRPr lang="fr-FR" sz="1800" b="1" dirty="0"/>
          </a:p>
        </p:txBody>
      </p:sp>
    </p:spTree>
    <p:extLst>
      <p:ext uri="{BB962C8B-B14F-4D97-AF65-F5344CB8AC3E}">
        <p14:creationId xmlns:p14="http://schemas.microsoft.com/office/powerpoint/2010/main" val="11133029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63000">
              <a:schemeClr val="accent1">
                <a:lumMod val="82000"/>
                <a:lumOff val="18000"/>
                <a:alpha val="72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re 1"/>
          <p:cNvSpPr txBox="1">
            <a:spLocks/>
          </p:cNvSpPr>
          <p:nvPr/>
        </p:nvSpPr>
        <p:spPr>
          <a:xfrm>
            <a:off x="0" y="1"/>
            <a:ext cx="12192000" cy="328612"/>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fr-FR" sz="2000" b="1" dirty="0" smtClean="0">
                <a:solidFill>
                  <a:schemeClr val="bg1"/>
                </a:solidFill>
                <a:latin typeface="Century Gothic" panose="020B0502020202020204" pitchFamily="34" charset="0"/>
                <a:cs typeface="Times New Roman" panose="02020603050405020304" pitchFamily="18" charset="0"/>
              </a:rPr>
              <a:t>L’OUTIL DE SUPERVISION NAGIOS XI</a:t>
            </a:r>
            <a:endParaRPr lang="fr-FR" sz="2000" b="1" dirty="0">
              <a:solidFill>
                <a:schemeClr val="bg1"/>
              </a:solidFill>
              <a:latin typeface="Century Gothic" panose="020B0502020202020204" pitchFamily="34" charset="0"/>
              <a:cs typeface="Times New Roman" panose="02020603050405020304" pitchFamily="18" charset="0"/>
            </a:endParaRPr>
          </a:p>
        </p:txBody>
      </p:sp>
      <p:sp>
        <p:nvSpPr>
          <p:cNvPr id="5" name="Pentagone 4"/>
          <p:cNvSpPr/>
          <p:nvPr/>
        </p:nvSpPr>
        <p:spPr>
          <a:xfrm>
            <a:off x="-1" y="342498"/>
            <a:ext cx="6946711" cy="536178"/>
          </a:xfrm>
          <a:prstGeom prst="homePlate">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smtClean="0">
                <a:solidFill>
                  <a:schemeClr val="bg1"/>
                </a:solidFill>
              </a:rPr>
              <a:t>II.2 CHOIX DE L’OUTIL</a:t>
            </a:r>
            <a:endParaRPr lang="fr-FR" sz="2400" b="1" dirty="0">
              <a:solidFill>
                <a:schemeClr val="bg1"/>
              </a:solidFill>
            </a:endParaRPr>
          </a:p>
        </p:txBody>
      </p:sp>
      <p:pic>
        <p:nvPicPr>
          <p:cNvPr id="6" name="Image 5"/>
          <p:cNvPicPr>
            <a:picLocks noChangeAspect="1"/>
          </p:cNvPicPr>
          <p:nvPr/>
        </p:nvPicPr>
        <p:blipFill>
          <a:blip r:embed="rId3"/>
          <a:stretch>
            <a:fillRect/>
          </a:stretch>
        </p:blipFill>
        <p:spPr>
          <a:xfrm>
            <a:off x="4603343" y="2532249"/>
            <a:ext cx="2985313" cy="1793502"/>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6529" y="1258805"/>
            <a:ext cx="1378618" cy="1424237"/>
          </a:xfrm>
          <a:prstGeom prst="rect">
            <a:avLst/>
          </a:prstGeom>
        </p:spPr>
      </p:pic>
      <p:pic>
        <p:nvPicPr>
          <p:cNvPr id="9" name="Image 8"/>
          <p:cNvPicPr>
            <a:picLocks noChangeAspect="1"/>
          </p:cNvPicPr>
          <p:nvPr/>
        </p:nvPicPr>
        <p:blipFill>
          <a:blip r:embed="rId5"/>
          <a:stretch>
            <a:fillRect/>
          </a:stretch>
        </p:blipFill>
        <p:spPr>
          <a:xfrm>
            <a:off x="745289" y="1258805"/>
            <a:ext cx="2121311" cy="1424237"/>
          </a:xfrm>
          <a:prstGeom prst="rect">
            <a:avLst/>
          </a:prstGeom>
        </p:spPr>
      </p:pic>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89" y="4682792"/>
            <a:ext cx="1793374" cy="1642530"/>
          </a:xfrm>
          <a:prstGeom prst="rect">
            <a:avLst/>
          </a:prstGeom>
          <a:solidFill>
            <a:schemeClr val="bg1"/>
          </a:solidFill>
        </p:spPr>
      </p:pic>
      <p:sp>
        <p:nvSpPr>
          <p:cNvPr id="12" name="Flèche droite 11"/>
          <p:cNvSpPr/>
          <p:nvPr/>
        </p:nvSpPr>
        <p:spPr>
          <a:xfrm rot="11964873">
            <a:off x="3265968" y="2475580"/>
            <a:ext cx="938006" cy="414923"/>
          </a:xfrm>
          <a:prstGeom prst="rightArrow">
            <a:avLst/>
          </a:prstGeom>
          <a:solidFill>
            <a:srgbClr val="FFC000"/>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13" name="Flèche droite 12"/>
          <p:cNvSpPr/>
          <p:nvPr/>
        </p:nvSpPr>
        <p:spPr>
          <a:xfrm rot="20579433">
            <a:off x="7984186" y="2347067"/>
            <a:ext cx="938006" cy="414923"/>
          </a:xfrm>
          <a:prstGeom prst="rightArrow">
            <a:avLst/>
          </a:prstGeom>
          <a:solidFill>
            <a:srgbClr val="FFC000"/>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14" name="Flèche droite 13"/>
          <p:cNvSpPr/>
          <p:nvPr/>
        </p:nvSpPr>
        <p:spPr>
          <a:xfrm rot="9481276">
            <a:off x="3265968" y="4647859"/>
            <a:ext cx="938006" cy="414923"/>
          </a:xfrm>
          <a:prstGeom prst="rightArrow">
            <a:avLst/>
          </a:prstGeom>
          <a:solidFill>
            <a:srgbClr val="FFC000"/>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15" name="Espace réservé du numéro de diapositive 4"/>
          <p:cNvSpPr txBox="1">
            <a:spLocks/>
          </p:cNvSpPr>
          <p:nvPr/>
        </p:nvSpPr>
        <p:spPr>
          <a:xfrm>
            <a:off x="11630025" y="6481762"/>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smtClean="0"/>
              <a:t>16</a:t>
            </a:r>
            <a:endParaRPr lang="fr-FR" sz="1800" b="1" dirty="0"/>
          </a:p>
        </p:txBody>
      </p:sp>
    </p:spTree>
    <p:extLst>
      <p:ext uri="{BB962C8B-B14F-4D97-AF65-F5344CB8AC3E}">
        <p14:creationId xmlns:p14="http://schemas.microsoft.com/office/powerpoint/2010/main" val="19337327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63000">
              <a:schemeClr val="accent1">
                <a:lumMod val="82000"/>
                <a:lumOff val="18000"/>
                <a:alpha val="72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itre 1"/>
          <p:cNvSpPr txBox="1">
            <a:spLocks/>
          </p:cNvSpPr>
          <p:nvPr/>
        </p:nvSpPr>
        <p:spPr>
          <a:xfrm>
            <a:off x="0" y="1"/>
            <a:ext cx="12192000" cy="328612"/>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fr-FR" sz="2000" b="1" dirty="0" smtClean="0">
                <a:solidFill>
                  <a:schemeClr val="bg1"/>
                </a:solidFill>
                <a:latin typeface="Century Gothic" panose="020B0502020202020204" pitchFamily="34" charset="0"/>
                <a:cs typeface="Times New Roman" panose="02020603050405020304" pitchFamily="18" charset="0"/>
              </a:rPr>
              <a:t>L’OUTIL DE SUPERVISION NAGIOS XI</a:t>
            </a:r>
            <a:endParaRPr lang="fr-FR" sz="2000" b="1" dirty="0">
              <a:solidFill>
                <a:schemeClr val="bg1"/>
              </a:solidFill>
              <a:latin typeface="Century Gothic" panose="020B0502020202020204" pitchFamily="34" charset="0"/>
              <a:cs typeface="Times New Roman" panose="02020603050405020304" pitchFamily="18" charset="0"/>
            </a:endParaRPr>
          </a:p>
        </p:txBody>
      </p:sp>
      <p:sp>
        <p:nvSpPr>
          <p:cNvPr id="7" name="Pentagone 6"/>
          <p:cNvSpPr/>
          <p:nvPr/>
        </p:nvSpPr>
        <p:spPr>
          <a:xfrm>
            <a:off x="-1" y="342498"/>
            <a:ext cx="6946711" cy="536178"/>
          </a:xfrm>
          <a:prstGeom prst="homePlate">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smtClean="0">
                <a:solidFill>
                  <a:schemeClr val="bg1"/>
                </a:solidFill>
              </a:rPr>
              <a:t>II.3 FONCTIONNEMENT</a:t>
            </a:r>
            <a:endParaRPr lang="fr-FR" sz="2400" b="1" dirty="0">
              <a:solidFill>
                <a:schemeClr val="bg1"/>
              </a:solidFill>
            </a:endParaRPr>
          </a:p>
        </p:txBody>
      </p:sp>
      <p:pic>
        <p:nvPicPr>
          <p:cNvPr id="2" name="Image 1"/>
          <p:cNvPicPr>
            <a:picLocks noChangeAspect="1"/>
          </p:cNvPicPr>
          <p:nvPr/>
        </p:nvPicPr>
        <p:blipFill>
          <a:blip r:embed="rId3"/>
          <a:stretch>
            <a:fillRect/>
          </a:stretch>
        </p:blipFill>
        <p:spPr>
          <a:xfrm>
            <a:off x="2519362" y="1322387"/>
            <a:ext cx="7153275" cy="4619625"/>
          </a:xfrm>
          <a:prstGeom prst="rect">
            <a:avLst/>
          </a:prstGeom>
        </p:spPr>
      </p:pic>
      <p:sp>
        <p:nvSpPr>
          <p:cNvPr id="3" name="Rectangle 2"/>
          <p:cNvSpPr/>
          <p:nvPr/>
        </p:nvSpPr>
        <p:spPr>
          <a:xfrm>
            <a:off x="5499100" y="1447800"/>
            <a:ext cx="2171700" cy="6731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5651500" y="2552700"/>
            <a:ext cx="2171700" cy="6731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rot="18908239">
            <a:off x="7382035" y="3656124"/>
            <a:ext cx="1244293" cy="4340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rot="16200000">
            <a:off x="8372495" y="3787301"/>
            <a:ext cx="1447774" cy="4340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rot="16200000">
            <a:off x="3073402" y="4025898"/>
            <a:ext cx="1790700" cy="17907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numéro de diapositive 4"/>
          <p:cNvSpPr txBox="1">
            <a:spLocks/>
          </p:cNvSpPr>
          <p:nvPr/>
        </p:nvSpPr>
        <p:spPr>
          <a:xfrm>
            <a:off x="11630025" y="6481762"/>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smtClean="0"/>
              <a:t>17</a:t>
            </a:r>
            <a:endParaRPr lang="fr-FR" sz="1800" b="1" dirty="0"/>
          </a:p>
        </p:txBody>
      </p:sp>
    </p:spTree>
    <p:extLst>
      <p:ext uri="{BB962C8B-B14F-4D97-AF65-F5344CB8AC3E}">
        <p14:creationId xmlns:p14="http://schemas.microsoft.com/office/powerpoint/2010/main" val="31515821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0" fill="hold"/>
                                        <p:tgtEl>
                                          <p:spTgt spid="8"/>
                                        </p:tgtEl>
                                        <p:attrNameLst>
                                          <p:attrName>ppt_w</p:attrName>
                                        </p:attrNameLst>
                                      </p:cBhvr>
                                      <p:tavLst>
                                        <p:tav tm="0">
                                          <p:val>
                                            <p:fltVal val="0"/>
                                          </p:val>
                                        </p:tav>
                                        <p:tav tm="100000">
                                          <p:val>
                                            <p:strVal val="#ppt_w"/>
                                          </p:val>
                                        </p:tav>
                                      </p:tavLst>
                                    </p:anim>
                                    <p:anim calcmode="lin" valueType="num">
                                      <p:cBhvr>
                                        <p:cTn id="23" dur="1000" fill="hold"/>
                                        <p:tgtEl>
                                          <p:spTgt spid="8"/>
                                        </p:tgtEl>
                                        <p:attrNameLst>
                                          <p:attrName>ppt_h</p:attrName>
                                        </p:attrNameLst>
                                      </p:cBhvr>
                                      <p:tavLst>
                                        <p:tav tm="0">
                                          <p:val>
                                            <p:fltVal val="0"/>
                                          </p:val>
                                        </p:tav>
                                        <p:tav tm="100000">
                                          <p:val>
                                            <p:strVal val="#ppt_h"/>
                                          </p:val>
                                        </p:tav>
                                      </p:tavLst>
                                    </p:anim>
                                    <p:anim calcmode="lin" valueType="num">
                                      <p:cBhvr>
                                        <p:cTn id="24" dur="1000" fill="hold"/>
                                        <p:tgtEl>
                                          <p:spTgt spid="8"/>
                                        </p:tgtEl>
                                        <p:attrNameLst>
                                          <p:attrName>style.rotation</p:attrName>
                                        </p:attrNameLst>
                                      </p:cBhvr>
                                      <p:tavLst>
                                        <p:tav tm="0">
                                          <p:val>
                                            <p:fltVal val="90"/>
                                          </p:val>
                                        </p:tav>
                                        <p:tav tm="100000">
                                          <p:val>
                                            <p:fltVal val="0"/>
                                          </p:val>
                                        </p:tav>
                                      </p:tavLst>
                                    </p:anim>
                                    <p:animEffect transition="in" filter="fade">
                                      <p:cBhvr>
                                        <p:cTn id="25" dur="10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1000" fill="hold"/>
                                        <p:tgtEl>
                                          <p:spTgt spid="9"/>
                                        </p:tgtEl>
                                        <p:attrNameLst>
                                          <p:attrName>ppt_w</p:attrName>
                                        </p:attrNameLst>
                                      </p:cBhvr>
                                      <p:tavLst>
                                        <p:tav tm="0">
                                          <p:val>
                                            <p:fltVal val="0"/>
                                          </p:val>
                                        </p:tav>
                                        <p:tav tm="100000">
                                          <p:val>
                                            <p:strVal val="#ppt_w"/>
                                          </p:val>
                                        </p:tav>
                                      </p:tavLst>
                                    </p:anim>
                                    <p:anim calcmode="lin" valueType="num">
                                      <p:cBhvr>
                                        <p:cTn id="31" dur="1000" fill="hold"/>
                                        <p:tgtEl>
                                          <p:spTgt spid="9"/>
                                        </p:tgtEl>
                                        <p:attrNameLst>
                                          <p:attrName>ppt_h</p:attrName>
                                        </p:attrNameLst>
                                      </p:cBhvr>
                                      <p:tavLst>
                                        <p:tav tm="0">
                                          <p:val>
                                            <p:fltVal val="0"/>
                                          </p:val>
                                        </p:tav>
                                        <p:tav tm="100000">
                                          <p:val>
                                            <p:strVal val="#ppt_h"/>
                                          </p:val>
                                        </p:tav>
                                      </p:tavLst>
                                    </p:anim>
                                    <p:anim calcmode="lin" valueType="num">
                                      <p:cBhvr>
                                        <p:cTn id="32" dur="1000" fill="hold"/>
                                        <p:tgtEl>
                                          <p:spTgt spid="9"/>
                                        </p:tgtEl>
                                        <p:attrNameLst>
                                          <p:attrName>style.rotation</p:attrName>
                                        </p:attrNameLst>
                                      </p:cBhvr>
                                      <p:tavLst>
                                        <p:tav tm="0">
                                          <p:val>
                                            <p:fltVal val="90"/>
                                          </p:val>
                                        </p:tav>
                                        <p:tav tm="100000">
                                          <p:val>
                                            <p:fltVal val="0"/>
                                          </p:val>
                                        </p:tav>
                                      </p:tavLst>
                                    </p:anim>
                                    <p:animEffect transition="in" filter="fade">
                                      <p:cBhvr>
                                        <p:cTn id="33" dur="10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1000" fill="hold"/>
                                        <p:tgtEl>
                                          <p:spTgt spid="10"/>
                                        </p:tgtEl>
                                        <p:attrNameLst>
                                          <p:attrName>ppt_w</p:attrName>
                                        </p:attrNameLst>
                                      </p:cBhvr>
                                      <p:tavLst>
                                        <p:tav tm="0">
                                          <p:val>
                                            <p:fltVal val="0"/>
                                          </p:val>
                                        </p:tav>
                                        <p:tav tm="100000">
                                          <p:val>
                                            <p:strVal val="#ppt_w"/>
                                          </p:val>
                                        </p:tav>
                                      </p:tavLst>
                                    </p:anim>
                                    <p:anim calcmode="lin" valueType="num">
                                      <p:cBhvr>
                                        <p:cTn id="39" dur="1000" fill="hold"/>
                                        <p:tgtEl>
                                          <p:spTgt spid="10"/>
                                        </p:tgtEl>
                                        <p:attrNameLst>
                                          <p:attrName>ppt_h</p:attrName>
                                        </p:attrNameLst>
                                      </p:cBhvr>
                                      <p:tavLst>
                                        <p:tav tm="0">
                                          <p:val>
                                            <p:fltVal val="0"/>
                                          </p:val>
                                        </p:tav>
                                        <p:tav tm="100000">
                                          <p:val>
                                            <p:strVal val="#ppt_h"/>
                                          </p:val>
                                        </p:tav>
                                      </p:tavLst>
                                    </p:anim>
                                    <p:anim calcmode="lin" valueType="num">
                                      <p:cBhvr>
                                        <p:cTn id="40" dur="1000" fill="hold"/>
                                        <p:tgtEl>
                                          <p:spTgt spid="10"/>
                                        </p:tgtEl>
                                        <p:attrNameLst>
                                          <p:attrName>style.rotation</p:attrName>
                                        </p:attrNameLst>
                                      </p:cBhvr>
                                      <p:tavLst>
                                        <p:tav tm="0">
                                          <p:val>
                                            <p:fltVal val="90"/>
                                          </p:val>
                                        </p:tav>
                                        <p:tav tm="100000">
                                          <p:val>
                                            <p:fltVal val="0"/>
                                          </p:val>
                                        </p:tav>
                                      </p:tavLst>
                                    </p:anim>
                                    <p:animEffect transition="in" filter="fade">
                                      <p:cBhvr>
                                        <p:cTn id="41" dur="1000"/>
                                        <p:tgtEl>
                                          <p:spTgt spid="10"/>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1000" fill="hold"/>
                                        <p:tgtEl>
                                          <p:spTgt spid="11"/>
                                        </p:tgtEl>
                                        <p:attrNameLst>
                                          <p:attrName>ppt_w</p:attrName>
                                        </p:attrNameLst>
                                      </p:cBhvr>
                                      <p:tavLst>
                                        <p:tav tm="0">
                                          <p:val>
                                            <p:fltVal val="0"/>
                                          </p:val>
                                        </p:tav>
                                        <p:tav tm="100000">
                                          <p:val>
                                            <p:strVal val="#ppt_w"/>
                                          </p:val>
                                        </p:tav>
                                      </p:tavLst>
                                    </p:anim>
                                    <p:anim calcmode="lin" valueType="num">
                                      <p:cBhvr>
                                        <p:cTn id="45" dur="1000" fill="hold"/>
                                        <p:tgtEl>
                                          <p:spTgt spid="11"/>
                                        </p:tgtEl>
                                        <p:attrNameLst>
                                          <p:attrName>ppt_h</p:attrName>
                                        </p:attrNameLst>
                                      </p:cBhvr>
                                      <p:tavLst>
                                        <p:tav tm="0">
                                          <p:val>
                                            <p:fltVal val="0"/>
                                          </p:val>
                                        </p:tav>
                                        <p:tav tm="100000">
                                          <p:val>
                                            <p:strVal val="#ppt_h"/>
                                          </p:val>
                                        </p:tav>
                                      </p:tavLst>
                                    </p:anim>
                                    <p:anim calcmode="lin" valueType="num">
                                      <p:cBhvr>
                                        <p:cTn id="46" dur="1000" fill="hold"/>
                                        <p:tgtEl>
                                          <p:spTgt spid="11"/>
                                        </p:tgtEl>
                                        <p:attrNameLst>
                                          <p:attrName>style.rotation</p:attrName>
                                        </p:attrNameLst>
                                      </p:cBhvr>
                                      <p:tavLst>
                                        <p:tav tm="0">
                                          <p:val>
                                            <p:fltVal val="90"/>
                                          </p:val>
                                        </p:tav>
                                        <p:tav tm="100000">
                                          <p:val>
                                            <p:fltVal val="0"/>
                                          </p:val>
                                        </p:tav>
                                      </p:tavLst>
                                    </p:anim>
                                    <p:animEffect transition="in" filter="fade">
                                      <p:cBhvr>
                                        <p:cTn id="4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63000">
              <a:schemeClr val="accent1">
                <a:lumMod val="82000"/>
                <a:lumOff val="18000"/>
                <a:alpha val="72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Rectangle à coins arrondis 4"/>
          <p:cNvSpPr/>
          <p:nvPr/>
        </p:nvSpPr>
        <p:spPr>
          <a:xfrm>
            <a:off x="2196349" y="0"/>
            <a:ext cx="7855741" cy="1091381"/>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dirty="0">
                <a:latin typeface="Times New Roman" panose="02020603050405020304" pitchFamily="18" charset="0"/>
                <a:cs typeface="Times New Roman" panose="02020603050405020304" pitchFamily="18" charset="0"/>
              </a:rPr>
              <a:t>MÉMOIRE DE FIN DE CYCLE POUR L’OBTENTION DU DIPLÔME </a:t>
            </a:r>
            <a:r>
              <a:rPr lang="fr-FR" sz="2400" b="1" dirty="0" smtClean="0">
                <a:latin typeface="Times New Roman" panose="02020603050405020304" pitchFamily="18" charset="0"/>
                <a:cs typeface="Times New Roman" panose="02020603050405020304" pitchFamily="18" charset="0"/>
              </a:rPr>
              <a:t>DE LICENCE EN INFORMATIQUE</a:t>
            </a:r>
            <a:endParaRPr lang="fr-FR" sz="2400" b="1" dirty="0">
              <a:latin typeface="Times New Roman" panose="02020603050405020304" pitchFamily="18" charset="0"/>
              <a:cs typeface="Times New Roman" panose="02020603050405020304" pitchFamily="18" charset="0"/>
            </a:endParaRPr>
          </a:p>
        </p:txBody>
      </p:sp>
      <p:pic>
        <p:nvPicPr>
          <p:cNvPr id="6" name="Image 5" descr="fond blanc pf"/>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952625" cy="1590675"/>
          </a:xfrm>
          <a:prstGeom prst="rect">
            <a:avLst/>
          </a:prstGeom>
          <a:noFill/>
        </p:spPr>
      </p:pic>
      <p:pic>
        <p:nvPicPr>
          <p:cNvPr id="7" name="Image 6" descr="D:\Document\Mémoire\Photo M\logo-wide.png"/>
          <p:cNvPicPr/>
          <p:nvPr/>
        </p:nvPicPr>
        <p:blipFill>
          <a:blip r:embed="rId4">
            <a:extLst>
              <a:ext uri="{28A0092B-C50C-407E-A947-70E740481C1C}">
                <a14:useLocalDpi xmlns:a14="http://schemas.microsoft.com/office/drawing/2010/main" val="0"/>
              </a:ext>
            </a:extLst>
          </a:blip>
          <a:srcRect/>
          <a:stretch>
            <a:fillRect/>
          </a:stretch>
        </p:blipFill>
        <p:spPr bwMode="auto">
          <a:xfrm>
            <a:off x="10287000" y="14420"/>
            <a:ext cx="1905000" cy="1576255"/>
          </a:xfrm>
          <a:prstGeom prst="rect">
            <a:avLst/>
          </a:prstGeom>
          <a:solidFill>
            <a:schemeClr val="lt1"/>
          </a:solidFill>
          <a:ln>
            <a:noFill/>
          </a:ln>
        </p:spPr>
      </p:pic>
      <p:sp>
        <p:nvSpPr>
          <p:cNvPr id="8" name="Rectangle 7"/>
          <p:cNvSpPr/>
          <p:nvPr/>
        </p:nvSpPr>
        <p:spPr>
          <a:xfrm>
            <a:off x="2039358" y="1637171"/>
            <a:ext cx="7810664" cy="587853"/>
          </a:xfrm>
          <a:prstGeom prst="rect">
            <a:avLst/>
          </a:prstGeom>
        </p:spPr>
        <p:txBody>
          <a:bodyPr wrap="none">
            <a:spAutoFit/>
          </a:bodyPr>
          <a:lstStyle/>
          <a:p>
            <a:pPr marL="323215" indent="-52705" algn="ctr">
              <a:lnSpc>
                <a:spcPct val="115000"/>
              </a:lnSpc>
              <a:spcAft>
                <a:spcPts val="1000"/>
              </a:spcAft>
            </a:pPr>
            <a:r>
              <a:rPr lang="fr-FR" sz="2800" b="1" cap="all" dirty="0">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OPTION :</a:t>
            </a:r>
            <a:r>
              <a:rPr lang="fr-FR" sz="2800" b="1" dirty="0">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 </a:t>
            </a:r>
            <a:r>
              <a:rPr lang="fr-FR" sz="2800" b="1" dirty="0" smtClean="0">
                <a:solidFill>
                  <a:srgbClr val="B01513"/>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TECHNOLOGIE DES RESEAUX ET SYSTEMES</a:t>
            </a:r>
            <a:endParaRPr lang="fr-FR" sz="2800" b="1" dirty="0">
              <a:solidFill>
                <a:srgbClr val="B01513"/>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endParaRPr>
          </a:p>
        </p:txBody>
      </p:sp>
      <p:sp>
        <p:nvSpPr>
          <p:cNvPr id="9" name="Rectangle 8"/>
          <p:cNvSpPr/>
          <p:nvPr/>
        </p:nvSpPr>
        <p:spPr>
          <a:xfrm>
            <a:off x="5367291" y="2677464"/>
            <a:ext cx="1409700" cy="43663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800" b="1" u="sng" dirty="0" smtClean="0"/>
              <a:t>THEME</a:t>
            </a:r>
            <a:r>
              <a:rPr lang="fr-FR" sz="2800" b="1" dirty="0"/>
              <a:t>:</a:t>
            </a:r>
            <a:endParaRPr lang="fr-FR" sz="2800" b="1" u="sng" dirty="0"/>
          </a:p>
        </p:txBody>
      </p:sp>
      <p:sp>
        <p:nvSpPr>
          <p:cNvPr id="10" name="Sous-titre 13"/>
          <p:cNvSpPr txBox="1">
            <a:spLocks/>
          </p:cNvSpPr>
          <p:nvPr/>
        </p:nvSpPr>
        <p:spPr>
          <a:xfrm>
            <a:off x="1790700" y="3390091"/>
            <a:ext cx="8629649" cy="1220499"/>
          </a:xfrm>
          <a:prstGeom prst="rect">
            <a:avLst/>
          </a:prstGeom>
          <a:solidFill>
            <a:srgbClr val="0070C0"/>
          </a:solidFill>
          <a:ln>
            <a:noFill/>
          </a:ln>
          <a:effectLst>
            <a:glow rad="228600">
              <a:schemeClr val="accent1">
                <a:satMod val="175000"/>
                <a:alpha val="40000"/>
              </a:schemeClr>
            </a:glow>
            <a:outerShdw blurRad="190500" dist="228600" dir="2700000" algn="ctr">
              <a:srgbClr val="000000">
                <a:alpha val="30000"/>
              </a:srgbClr>
            </a:outerShdw>
            <a:reflection blurRad="6350" stA="50000" endA="300" endPos="55500" dist="50800" dir="5400000" sy="-100000" algn="bl" rotWithShape="0"/>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smtClean="0">
                <a:solidFill>
                  <a:schemeClr val="bg1"/>
                </a:solidFill>
              </a:rPr>
              <a:t>ETUDE ET MISE EN PLACE D’UNE SUPERVISION INFORMATIQUE AVEC NAGIOS XI: cas de DANON’S GROUP</a:t>
            </a:r>
            <a:endParaRPr lang="fr-FR" b="1" dirty="0">
              <a:solidFill>
                <a:schemeClr val="bg1"/>
              </a:solidFill>
            </a:endParaRPr>
          </a:p>
        </p:txBody>
      </p:sp>
      <p:sp>
        <p:nvSpPr>
          <p:cNvPr id="11" name="Rectangle 10"/>
          <p:cNvSpPr/>
          <p:nvPr/>
        </p:nvSpPr>
        <p:spPr>
          <a:xfrm>
            <a:off x="3788421" y="4947011"/>
            <a:ext cx="5025918" cy="440674"/>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rtlCol="0" anchor="ctr"/>
          <a:lstStyle/>
          <a:p>
            <a:pPr algn="ctr"/>
            <a:r>
              <a:rPr lang="fr-FR" sz="2000" b="1" dirty="0" smtClean="0"/>
              <a:t>Présenté par NEDUMLUBA-ANG Merveille</a:t>
            </a:r>
            <a:endParaRPr lang="fr-FR" sz="2000" b="1" dirty="0"/>
          </a:p>
        </p:txBody>
      </p:sp>
      <p:sp>
        <p:nvSpPr>
          <p:cNvPr id="12" name="ZoneTexte 11"/>
          <p:cNvSpPr txBox="1"/>
          <p:nvPr/>
        </p:nvSpPr>
        <p:spPr>
          <a:xfrm>
            <a:off x="569299" y="5977850"/>
            <a:ext cx="2723887" cy="70788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spAutoFit/>
          </a:bodyPr>
          <a:lstStyle/>
          <a:p>
            <a:pPr algn="ctr"/>
            <a:r>
              <a:rPr lang="fr-FR" sz="2000" u="sng" dirty="0" smtClean="0"/>
              <a:t> Directeur de mémoire:</a:t>
            </a:r>
          </a:p>
          <a:p>
            <a:pPr algn="ctr"/>
            <a:r>
              <a:rPr lang="fr-FR" sz="2000" b="1" dirty="0" smtClean="0"/>
              <a:t>M. Mamadou SANGARE</a:t>
            </a:r>
            <a:endParaRPr lang="fr-FR" sz="2000" b="1" dirty="0"/>
          </a:p>
        </p:txBody>
      </p:sp>
      <p:sp>
        <p:nvSpPr>
          <p:cNvPr id="13" name="ZoneTexte 12"/>
          <p:cNvSpPr txBox="1"/>
          <p:nvPr/>
        </p:nvSpPr>
        <p:spPr>
          <a:xfrm>
            <a:off x="4572732" y="5977850"/>
            <a:ext cx="3046540" cy="70788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spAutoFit/>
          </a:bodyPr>
          <a:lstStyle/>
          <a:p>
            <a:pPr algn="ctr"/>
            <a:r>
              <a:rPr lang="fr-FR" sz="2000" u="sng" dirty="0" smtClean="0"/>
              <a:t>Président du jury :</a:t>
            </a:r>
          </a:p>
          <a:p>
            <a:pPr algn="ctr"/>
            <a:r>
              <a:rPr lang="fr-FR" sz="2000" b="1" dirty="0" smtClean="0"/>
              <a:t>Dr SAVADOGO Mahamadi  </a:t>
            </a:r>
            <a:endParaRPr lang="fr-FR" sz="2000" b="1" dirty="0"/>
          </a:p>
        </p:txBody>
      </p:sp>
      <p:sp>
        <p:nvSpPr>
          <p:cNvPr id="14" name="ZoneTexte 13"/>
          <p:cNvSpPr txBox="1"/>
          <p:nvPr/>
        </p:nvSpPr>
        <p:spPr>
          <a:xfrm>
            <a:off x="8999030" y="5977849"/>
            <a:ext cx="2630995" cy="70788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fr-FR" sz="2000" u="sng" dirty="0" smtClean="0"/>
              <a:t>Maitre de stage:</a:t>
            </a:r>
          </a:p>
          <a:p>
            <a:pPr algn="ctr"/>
            <a:r>
              <a:rPr lang="fr-FR" sz="2000" b="1" dirty="0" smtClean="0"/>
              <a:t>M. YE Ange Prosper</a:t>
            </a:r>
            <a:endParaRPr lang="fr-FR" sz="2000" b="1" dirty="0"/>
          </a:p>
        </p:txBody>
      </p:sp>
    </p:spTree>
    <p:extLst>
      <p:ext uri="{BB962C8B-B14F-4D97-AF65-F5344CB8AC3E}">
        <p14:creationId xmlns:p14="http://schemas.microsoft.com/office/powerpoint/2010/main" val="18128033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63000">
              <a:schemeClr val="accent1">
                <a:lumMod val="82000"/>
                <a:lumOff val="18000"/>
                <a:alpha val="72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itre 1"/>
          <p:cNvSpPr txBox="1">
            <a:spLocks/>
          </p:cNvSpPr>
          <p:nvPr/>
        </p:nvSpPr>
        <p:spPr>
          <a:xfrm>
            <a:off x="927279" y="2710259"/>
            <a:ext cx="10341735" cy="1437481"/>
          </a:xfrm>
          <a:prstGeom prst="rect">
            <a:avLst/>
          </a:prstGeom>
          <a:solidFill>
            <a:schemeClr val="accent1">
              <a:lumMod val="40000"/>
              <a:lumOff val="60000"/>
            </a:schemeClr>
          </a:solidFill>
          <a:ln>
            <a:noFill/>
          </a:ln>
          <a:effectLst>
            <a:outerShdw blurRad="149987" dist="250190" dir="8460000" algn="ctr">
              <a:srgbClr val="000000">
                <a:alpha val="28000"/>
              </a:srgbClr>
            </a:outerShdw>
            <a:reflection blurRad="6350" stA="50000" endA="300" endPos="55500" dist="50800" dir="5400000" sy="-100000" algn="bl" rotWithShape="0"/>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noAutofit/>
          </a:bodyPr>
          <a:lstStyle>
            <a:lvl1pPr algn="ctr" defTabSz="914400" rtl="0" eaLnBrk="1" latinLnBrk="0" hangingPunct="1">
              <a:lnSpc>
                <a:spcPct val="90000"/>
              </a:lnSpc>
              <a:spcBef>
                <a:spcPct val="0"/>
              </a:spcBef>
              <a:buNone/>
              <a:defRPr sz="4800" kern="1200" cap="all" baseline="0">
                <a:solidFill>
                  <a:schemeClr val="tx1"/>
                </a:solidFill>
                <a:effectLst/>
                <a:latin typeface="+mj-lt"/>
                <a:ea typeface="+mj-ea"/>
                <a:cs typeface="+mj-cs"/>
              </a:defRPr>
            </a:lvl1pPr>
          </a:lstStyle>
          <a:p>
            <a:r>
              <a:rPr lang="fr-FR" sz="5100" b="1" dirty="0" smtClean="0">
                <a:effectLst>
                  <a:innerShdw blurRad="63500" dist="50800" dir="13500000">
                    <a:prstClr val="black">
                      <a:alpha val="50000"/>
                    </a:prstClr>
                  </a:innerShdw>
                </a:effectLst>
              </a:rPr>
              <a:t>III- INSTALLATION ET FONCTIONNALITES DE L’OUTIL NAGIOS XI</a:t>
            </a:r>
            <a:endParaRPr lang="fr-FR" sz="5100" b="1" dirty="0">
              <a:effectLst>
                <a:innerShdw blurRad="63500" dist="50800" dir="13500000">
                  <a:prstClr val="black">
                    <a:alpha val="50000"/>
                  </a:prstClr>
                </a:innerShdw>
              </a:effectLst>
            </a:endParaRPr>
          </a:p>
        </p:txBody>
      </p:sp>
      <p:sp>
        <p:nvSpPr>
          <p:cNvPr id="4" name="Espace réservé du numéro de diapositive 4"/>
          <p:cNvSpPr txBox="1">
            <a:spLocks/>
          </p:cNvSpPr>
          <p:nvPr/>
        </p:nvSpPr>
        <p:spPr>
          <a:xfrm>
            <a:off x="11630025" y="6481762"/>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smtClean="0"/>
              <a:t>18</a:t>
            </a:r>
            <a:endParaRPr lang="fr-FR" sz="1800" b="1" dirty="0"/>
          </a:p>
        </p:txBody>
      </p:sp>
    </p:spTree>
    <p:extLst>
      <p:ext uri="{BB962C8B-B14F-4D97-AF65-F5344CB8AC3E}">
        <p14:creationId xmlns:p14="http://schemas.microsoft.com/office/powerpoint/2010/main" val="2108846891"/>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63000">
              <a:schemeClr val="accent1">
                <a:lumMod val="82000"/>
                <a:lumOff val="18000"/>
                <a:alpha val="72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re 1"/>
          <p:cNvSpPr txBox="1">
            <a:spLocks/>
          </p:cNvSpPr>
          <p:nvPr/>
        </p:nvSpPr>
        <p:spPr>
          <a:xfrm>
            <a:off x="0" y="1"/>
            <a:ext cx="12192000" cy="328612"/>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fr-FR" sz="2000" b="1" dirty="0" smtClean="0">
                <a:solidFill>
                  <a:schemeClr val="bg1"/>
                </a:solidFill>
                <a:latin typeface="Century Gothic" panose="020B0502020202020204" pitchFamily="34" charset="0"/>
                <a:cs typeface="Times New Roman" panose="02020603050405020304" pitchFamily="18" charset="0"/>
              </a:rPr>
              <a:t>INSTALLATION ET MANIPULATION DE L’OUTIL NAGIOS XI</a:t>
            </a:r>
            <a:endParaRPr lang="fr-FR" sz="2000" b="1" dirty="0">
              <a:solidFill>
                <a:schemeClr val="bg1"/>
              </a:solidFill>
              <a:latin typeface="Century Gothic" panose="020B0502020202020204" pitchFamily="34" charset="0"/>
              <a:cs typeface="Times New Roman" panose="02020603050405020304" pitchFamily="18" charset="0"/>
            </a:endParaRPr>
          </a:p>
        </p:txBody>
      </p:sp>
      <p:pic>
        <p:nvPicPr>
          <p:cNvPr id="5" name="Image 4"/>
          <p:cNvPicPr>
            <a:picLocks noChangeAspect="1"/>
          </p:cNvPicPr>
          <p:nvPr/>
        </p:nvPicPr>
        <p:blipFill>
          <a:blip r:embed="rId3"/>
          <a:stretch>
            <a:fillRect/>
          </a:stretch>
        </p:blipFill>
        <p:spPr>
          <a:xfrm>
            <a:off x="309715" y="997618"/>
            <a:ext cx="1199595" cy="1359991"/>
          </a:xfrm>
          <a:prstGeom prst="rect">
            <a:avLst/>
          </a:prstGeom>
        </p:spPr>
      </p:pic>
      <p:sp>
        <p:nvSpPr>
          <p:cNvPr id="7" name="Pentagone 6"/>
          <p:cNvSpPr/>
          <p:nvPr/>
        </p:nvSpPr>
        <p:spPr>
          <a:xfrm>
            <a:off x="-1" y="342498"/>
            <a:ext cx="6946711" cy="536178"/>
          </a:xfrm>
          <a:prstGeom prst="homePlate">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smtClean="0">
                <a:solidFill>
                  <a:schemeClr val="bg1"/>
                </a:solidFill>
              </a:rPr>
              <a:t>III.1- INSTALLATION DE NAGIOS XI</a:t>
            </a:r>
            <a:endParaRPr lang="fr-FR" sz="2400" b="1" dirty="0">
              <a:solidFill>
                <a:schemeClr val="bg1"/>
              </a:solidFill>
            </a:endParaRPr>
          </a:p>
        </p:txBody>
      </p:sp>
      <p:pic>
        <p:nvPicPr>
          <p:cNvPr id="8" name="Image 7"/>
          <p:cNvPicPr>
            <a:picLocks noChangeAspect="1"/>
          </p:cNvPicPr>
          <p:nvPr/>
        </p:nvPicPr>
        <p:blipFill>
          <a:blip r:embed="rId4"/>
          <a:stretch>
            <a:fillRect/>
          </a:stretch>
        </p:blipFill>
        <p:spPr>
          <a:xfrm>
            <a:off x="1071812" y="3966076"/>
            <a:ext cx="3462088" cy="2393092"/>
          </a:xfrm>
          <a:prstGeom prst="rect">
            <a:avLst/>
          </a:prstGeom>
        </p:spPr>
      </p:pic>
      <p:sp>
        <p:nvSpPr>
          <p:cNvPr id="9" name="Flèche droite 8"/>
          <p:cNvSpPr/>
          <p:nvPr/>
        </p:nvSpPr>
        <p:spPr>
          <a:xfrm>
            <a:off x="1784732" y="1453422"/>
            <a:ext cx="739201" cy="448382"/>
          </a:xfrm>
          <a:prstGeom prst="rightArrow">
            <a:avLst/>
          </a:prstGeom>
          <a:solidFill>
            <a:srgbClr val="FFC000"/>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pic>
        <p:nvPicPr>
          <p:cNvPr id="10" name="Image 9" descr="C:\Users\Luba\Downloads\img2.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01841" y="997619"/>
            <a:ext cx="3137099" cy="1779270"/>
          </a:xfrm>
          <a:prstGeom prst="rect">
            <a:avLst/>
          </a:prstGeom>
          <a:noFill/>
          <a:ln>
            <a:noFill/>
          </a:ln>
        </p:spPr>
      </p:pic>
      <p:pic>
        <p:nvPicPr>
          <p:cNvPr id="11" name="Image 10" descr="C:\Users\Luba\Downloads\img1.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5163" y="967617"/>
            <a:ext cx="3051030" cy="1779271"/>
          </a:xfrm>
          <a:prstGeom prst="rect">
            <a:avLst/>
          </a:prstGeom>
          <a:noFill/>
          <a:ln>
            <a:noFill/>
          </a:ln>
        </p:spPr>
      </p:pic>
      <p:sp>
        <p:nvSpPr>
          <p:cNvPr id="12" name="Flèche droite 11"/>
          <p:cNvSpPr/>
          <p:nvPr/>
        </p:nvSpPr>
        <p:spPr>
          <a:xfrm>
            <a:off x="6292270" y="1456471"/>
            <a:ext cx="739201" cy="448382"/>
          </a:xfrm>
          <a:prstGeom prst="rightArrow">
            <a:avLst/>
          </a:prstGeom>
          <a:solidFill>
            <a:srgbClr val="FFC000"/>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13" name="Flèche droite 12"/>
          <p:cNvSpPr/>
          <p:nvPr/>
        </p:nvSpPr>
        <p:spPr>
          <a:xfrm rot="5400000">
            <a:off x="8585554" y="3276761"/>
            <a:ext cx="930248" cy="448382"/>
          </a:xfrm>
          <a:prstGeom prst="rightArrow">
            <a:avLst/>
          </a:prstGeom>
          <a:solidFill>
            <a:srgbClr val="FFC000"/>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pic>
        <p:nvPicPr>
          <p:cNvPr id="14" name="Image 13"/>
          <p:cNvPicPr/>
          <p:nvPr/>
        </p:nvPicPr>
        <p:blipFill>
          <a:blip r:embed="rId7" cstate="print">
            <a:extLst>
              <a:ext uri="{28A0092B-C50C-407E-A947-70E740481C1C}">
                <a14:useLocalDpi xmlns:a14="http://schemas.microsoft.com/office/drawing/2010/main" val="0"/>
              </a:ext>
            </a:extLst>
          </a:blip>
          <a:stretch>
            <a:fillRect/>
          </a:stretch>
        </p:blipFill>
        <p:spPr>
          <a:xfrm>
            <a:off x="7525163" y="4134676"/>
            <a:ext cx="3051030" cy="1887396"/>
          </a:xfrm>
          <a:prstGeom prst="rect">
            <a:avLst/>
          </a:prstGeom>
        </p:spPr>
      </p:pic>
      <p:sp>
        <p:nvSpPr>
          <p:cNvPr id="15" name="Flèche droite 14"/>
          <p:cNvSpPr/>
          <p:nvPr/>
        </p:nvSpPr>
        <p:spPr>
          <a:xfrm rot="10800000">
            <a:off x="5663715" y="4943083"/>
            <a:ext cx="930248" cy="448382"/>
          </a:xfrm>
          <a:prstGeom prst="rightArrow">
            <a:avLst/>
          </a:prstGeom>
          <a:solidFill>
            <a:srgbClr val="FFC000"/>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16" name="Espace réservé du numéro de diapositive 4"/>
          <p:cNvSpPr txBox="1">
            <a:spLocks/>
          </p:cNvSpPr>
          <p:nvPr/>
        </p:nvSpPr>
        <p:spPr>
          <a:xfrm>
            <a:off x="11630025" y="6481762"/>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smtClean="0"/>
              <a:t>19</a:t>
            </a:r>
            <a:endParaRPr lang="fr-FR" sz="1800" b="1" dirty="0"/>
          </a:p>
        </p:txBody>
      </p:sp>
    </p:spTree>
    <p:extLst>
      <p:ext uri="{BB962C8B-B14F-4D97-AF65-F5344CB8AC3E}">
        <p14:creationId xmlns:p14="http://schemas.microsoft.com/office/powerpoint/2010/main" val="5257166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1000"/>
                                        <p:tgtEl>
                                          <p:spTgt spid="8"/>
                                        </p:tgtEl>
                                      </p:cBhvr>
                                    </p:animEffect>
                                    <p:anim calcmode="lin" valueType="num">
                                      <p:cBhvr>
                                        <p:cTn id="51" dur="1000" fill="hold"/>
                                        <p:tgtEl>
                                          <p:spTgt spid="8"/>
                                        </p:tgtEl>
                                        <p:attrNameLst>
                                          <p:attrName>ppt_x</p:attrName>
                                        </p:attrNameLst>
                                      </p:cBhvr>
                                      <p:tavLst>
                                        <p:tav tm="0">
                                          <p:val>
                                            <p:strVal val="#ppt_x"/>
                                          </p:val>
                                        </p:tav>
                                        <p:tav tm="100000">
                                          <p:val>
                                            <p:strVal val="#ppt_x"/>
                                          </p:val>
                                        </p:tav>
                                      </p:tavLst>
                                    </p:anim>
                                    <p:anim calcmode="lin" valueType="num">
                                      <p:cBhvr>
                                        <p:cTn id="52" dur="1000" fill="hold"/>
                                        <p:tgtEl>
                                          <p:spTgt spid="8"/>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000"/>
                                        <p:tgtEl>
                                          <p:spTgt spid="15"/>
                                        </p:tgtEl>
                                      </p:cBhvr>
                                    </p:animEffect>
                                    <p:anim calcmode="lin" valueType="num">
                                      <p:cBhvr>
                                        <p:cTn id="56" dur="1000" fill="hold"/>
                                        <p:tgtEl>
                                          <p:spTgt spid="15"/>
                                        </p:tgtEl>
                                        <p:attrNameLst>
                                          <p:attrName>ppt_x</p:attrName>
                                        </p:attrNameLst>
                                      </p:cBhvr>
                                      <p:tavLst>
                                        <p:tav tm="0">
                                          <p:val>
                                            <p:strVal val="#ppt_x"/>
                                          </p:val>
                                        </p:tav>
                                        <p:tav tm="100000">
                                          <p:val>
                                            <p:strVal val="#ppt_x"/>
                                          </p:val>
                                        </p:tav>
                                      </p:tavLst>
                                    </p:anim>
                                    <p:anim calcmode="lin" valueType="num">
                                      <p:cBhvr>
                                        <p:cTn id="5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63000">
              <a:schemeClr val="accent1">
                <a:lumMod val="82000"/>
                <a:lumOff val="18000"/>
                <a:alpha val="72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re 1"/>
          <p:cNvSpPr txBox="1">
            <a:spLocks/>
          </p:cNvSpPr>
          <p:nvPr/>
        </p:nvSpPr>
        <p:spPr>
          <a:xfrm>
            <a:off x="0" y="1"/>
            <a:ext cx="12192000" cy="328612"/>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fr-FR" sz="2000" b="1" dirty="0" smtClean="0">
                <a:solidFill>
                  <a:schemeClr val="bg1"/>
                </a:solidFill>
                <a:latin typeface="Century Gothic" panose="020B0502020202020204" pitchFamily="34" charset="0"/>
                <a:cs typeface="Times New Roman" panose="02020603050405020304" pitchFamily="18" charset="0"/>
              </a:rPr>
              <a:t>INSTALLATION ET MANIPULATION DE L’OUTIL NAGIOS XI</a:t>
            </a:r>
            <a:endParaRPr lang="fr-FR" sz="2000" b="1" dirty="0">
              <a:solidFill>
                <a:schemeClr val="bg1"/>
              </a:solidFill>
              <a:latin typeface="Century Gothic" panose="020B0502020202020204" pitchFamily="34" charset="0"/>
              <a:cs typeface="Times New Roman" panose="02020603050405020304" pitchFamily="18" charset="0"/>
            </a:endParaRPr>
          </a:p>
        </p:txBody>
      </p:sp>
      <p:sp>
        <p:nvSpPr>
          <p:cNvPr id="6" name="Pentagone 5"/>
          <p:cNvSpPr/>
          <p:nvPr/>
        </p:nvSpPr>
        <p:spPr>
          <a:xfrm>
            <a:off x="-1" y="342498"/>
            <a:ext cx="6946711" cy="536178"/>
          </a:xfrm>
          <a:prstGeom prst="homePlate">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smtClean="0">
                <a:solidFill>
                  <a:schemeClr val="bg1"/>
                </a:solidFill>
              </a:rPr>
              <a:t>III.2- INTERFACE DE NAGIOS XI</a:t>
            </a:r>
            <a:endParaRPr lang="fr-FR" sz="2400" b="1" dirty="0">
              <a:solidFill>
                <a:schemeClr val="bg1"/>
              </a:solidFill>
            </a:endParaRP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43100" y="1244600"/>
            <a:ext cx="8153400" cy="4470400"/>
          </a:xfrm>
          <a:prstGeom prst="rect">
            <a:avLst/>
          </a:prstGeom>
        </p:spPr>
      </p:pic>
      <p:sp>
        <p:nvSpPr>
          <p:cNvPr id="9" name="Rectangle 8"/>
          <p:cNvSpPr/>
          <p:nvPr/>
        </p:nvSpPr>
        <p:spPr>
          <a:xfrm>
            <a:off x="1943100" y="2031167"/>
            <a:ext cx="1017457" cy="35451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2960557" y="1524000"/>
            <a:ext cx="3684083" cy="3505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2960557" y="1524000"/>
            <a:ext cx="443043" cy="35052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3403601" y="1524000"/>
            <a:ext cx="304800" cy="35052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3708401" y="1524000"/>
            <a:ext cx="778932" cy="35052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4473432" y="1524000"/>
            <a:ext cx="488035" cy="35052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4953000" y="1524000"/>
            <a:ext cx="482600" cy="35052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5435600" y="1524000"/>
            <a:ext cx="357981" cy="35052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5785114" y="1524000"/>
            <a:ext cx="379942" cy="35052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6163548" y="1524000"/>
            <a:ext cx="482600" cy="35052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space réservé du numéro de diapositive 4"/>
          <p:cNvSpPr txBox="1">
            <a:spLocks/>
          </p:cNvSpPr>
          <p:nvPr/>
        </p:nvSpPr>
        <p:spPr>
          <a:xfrm>
            <a:off x="11630025" y="6481762"/>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smtClean="0"/>
              <a:t>20</a:t>
            </a:r>
            <a:endParaRPr lang="fr-FR" sz="1800" b="1" dirty="0"/>
          </a:p>
        </p:txBody>
      </p:sp>
    </p:spTree>
    <p:extLst>
      <p:ext uri="{BB962C8B-B14F-4D97-AF65-F5344CB8AC3E}">
        <p14:creationId xmlns:p14="http://schemas.microsoft.com/office/powerpoint/2010/main" val="348733817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heel(1)">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heel(1)">
                                      <p:cBhvr>
                                        <p:cTn id="22" dur="2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heel(1)">
                                      <p:cBhvr>
                                        <p:cTn id="27" dur="2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heel(1)">
                                      <p:cBhvr>
                                        <p:cTn id="32" dur="20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heel(1)">
                                      <p:cBhvr>
                                        <p:cTn id="37" dur="20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heel(1)">
                                      <p:cBhvr>
                                        <p:cTn id="42" dur="20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heel(1)">
                                      <p:cBhvr>
                                        <p:cTn id="47" dur="20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heel(1)">
                                      <p:cBhvr>
                                        <p:cTn id="52"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63000">
              <a:schemeClr val="accent1">
                <a:lumMod val="82000"/>
                <a:lumOff val="18000"/>
                <a:alpha val="72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re 1"/>
          <p:cNvSpPr txBox="1">
            <a:spLocks/>
          </p:cNvSpPr>
          <p:nvPr/>
        </p:nvSpPr>
        <p:spPr>
          <a:xfrm>
            <a:off x="876300" y="2946399"/>
            <a:ext cx="10515600" cy="1018381"/>
          </a:xfrm>
          <a:prstGeom prst="rect">
            <a:avLst/>
          </a:prstGeom>
          <a:solidFill>
            <a:schemeClr val="accent1">
              <a:lumMod val="40000"/>
              <a:lumOff val="60000"/>
            </a:schemeClr>
          </a:solidFill>
          <a:ln>
            <a:noFill/>
          </a:ln>
          <a:effectLst>
            <a:outerShdw blurRad="149987" dist="250190" dir="8460000" algn="ctr">
              <a:srgbClr val="000000">
                <a:alpha val="28000"/>
              </a:srgbClr>
            </a:outerShdw>
            <a:reflection blurRad="6350" stA="50000" endA="300" endPos="55500" dist="50800" dir="5400000" sy="-100000" algn="bl" rotWithShape="0"/>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noAutofit/>
          </a:bodyPr>
          <a:lstStyle>
            <a:lvl1pPr algn="ctr" defTabSz="914400" rtl="0" eaLnBrk="1" latinLnBrk="0" hangingPunct="1">
              <a:lnSpc>
                <a:spcPct val="90000"/>
              </a:lnSpc>
              <a:spcBef>
                <a:spcPct val="0"/>
              </a:spcBef>
              <a:buNone/>
              <a:defRPr sz="4800" kern="1200" cap="all" baseline="0">
                <a:solidFill>
                  <a:schemeClr val="tx1"/>
                </a:solidFill>
                <a:effectLst/>
                <a:latin typeface="+mj-lt"/>
                <a:ea typeface="+mj-ea"/>
                <a:cs typeface="+mj-cs"/>
              </a:defRPr>
            </a:lvl1pPr>
          </a:lstStyle>
          <a:p>
            <a:r>
              <a:rPr lang="fr-FR" sz="5400" b="1" dirty="0" smtClean="0">
                <a:effectLst>
                  <a:innerShdw blurRad="63500" dist="50800" dir="13500000">
                    <a:prstClr val="black">
                      <a:alpha val="50000"/>
                    </a:prstClr>
                  </a:innerShdw>
                </a:effectLst>
              </a:rPr>
              <a:t>ESTIMATION FINANCIERE DU PROJET</a:t>
            </a:r>
            <a:endParaRPr lang="fr-FR" sz="5400" b="1" dirty="0">
              <a:effectLst>
                <a:innerShdw blurRad="63500" dist="50800" dir="13500000">
                  <a:prstClr val="black">
                    <a:alpha val="50000"/>
                  </a:prstClr>
                </a:innerShdw>
              </a:effectLst>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88" y="4326513"/>
            <a:ext cx="2190750" cy="2085975"/>
          </a:xfrm>
          <a:prstGeom prst="ellipse">
            <a:avLst/>
          </a:prstGeom>
          <a:ln>
            <a:noFill/>
          </a:ln>
          <a:effectLst>
            <a:softEdge rad="112500"/>
          </a:effectLst>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7100" y="1"/>
            <a:ext cx="2374900" cy="2374900"/>
          </a:xfrm>
          <a:prstGeom prst="rect">
            <a:avLst/>
          </a:prstGeom>
          <a:effectLst>
            <a:softEdge rad="228600"/>
          </a:effectLst>
        </p:spPr>
      </p:pic>
      <p:sp>
        <p:nvSpPr>
          <p:cNvPr id="8" name="Espace réservé du numéro de diapositive 4"/>
          <p:cNvSpPr txBox="1">
            <a:spLocks/>
          </p:cNvSpPr>
          <p:nvPr/>
        </p:nvSpPr>
        <p:spPr>
          <a:xfrm>
            <a:off x="11630025" y="6481762"/>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smtClean="0"/>
              <a:t>21</a:t>
            </a:r>
            <a:endParaRPr lang="fr-FR" sz="1800" b="1" dirty="0"/>
          </a:p>
        </p:txBody>
      </p:sp>
    </p:spTree>
    <p:extLst>
      <p:ext uri="{BB962C8B-B14F-4D97-AF65-F5344CB8AC3E}">
        <p14:creationId xmlns:p14="http://schemas.microsoft.com/office/powerpoint/2010/main" val="1104550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63000">
              <a:schemeClr val="accent1">
                <a:lumMod val="82000"/>
                <a:lumOff val="18000"/>
                <a:alpha val="72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re 1"/>
          <p:cNvSpPr txBox="1">
            <a:spLocks/>
          </p:cNvSpPr>
          <p:nvPr/>
        </p:nvSpPr>
        <p:spPr>
          <a:xfrm>
            <a:off x="0" y="1"/>
            <a:ext cx="12192000" cy="328612"/>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fr-FR" sz="2000" b="1" dirty="0" smtClean="0">
                <a:solidFill>
                  <a:schemeClr val="bg1"/>
                </a:solidFill>
                <a:latin typeface="Century Gothic" panose="020B0502020202020204" pitchFamily="34" charset="0"/>
                <a:cs typeface="Times New Roman" panose="02020603050405020304" pitchFamily="18" charset="0"/>
              </a:rPr>
              <a:t>ESTIMATION FINANCIERE DU PROJET</a:t>
            </a:r>
            <a:endParaRPr lang="fr-FR" sz="2000" b="1" dirty="0">
              <a:solidFill>
                <a:schemeClr val="bg1"/>
              </a:solidFill>
              <a:latin typeface="Century Gothic" panose="020B0502020202020204" pitchFamily="34" charset="0"/>
              <a:cs typeface="Times New Roman" panose="02020603050405020304" pitchFamily="18" charset="0"/>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7379"/>
            <a:ext cx="1447897" cy="1383057"/>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3915" y="344158"/>
            <a:ext cx="1175478" cy="1175478"/>
          </a:xfrm>
          <a:prstGeom prst="rect">
            <a:avLst/>
          </a:prstGeom>
        </p:spPr>
      </p:pic>
      <p:graphicFrame>
        <p:nvGraphicFramePr>
          <p:cNvPr id="7" name="Tableau 6"/>
          <p:cNvGraphicFramePr>
            <a:graphicFrameLocks noGrp="1"/>
          </p:cNvGraphicFramePr>
          <p:nvPr>
            <p:extLst>
              <p:ext uri="{D42A27DB-BD31-4B8C-83A1-F6EECF244321}">
                <p14:modId xmlns:p14="http://schemas.microsoft.com/office/powerpoint/2010/main" val="141632052"/>
              </p:ext>
            </p:extLst>
          </p:nvPr>
        </p:nvGraphicFramePr>
        <p:xfrm>
          <a:off x="676852" y="1727199"/>
          <a:ext cx="10781735" cy="4807479"/>
        </p:xfrm>
        <a:graphic>
          <a:graphicData uri="http://schemas.openxmlformats.org/drawingml/2006/table">
            <a:tbl>
              <a:tblPr firstRow="1" bandRow="1">
                <a:effectLst>
                  <a:innerShdw blurRad="114300">
                    <a:prstClr val="black"/>
                  </a:innerShdw>
                  <a:reflection blurRad="6350" stA="50000" endA="300" endPos="55500" dist="101600" dir="5400000" sy="-100000" algn="bl" rotWithShape="0"/>
                </a:effectLst>
                <a:tableStyleId>{5C22544A-7EE6-4342-B048-85BDC9FD1C3A}</a:tableStyleId>
              </a:tblPr>
              <a:tblGrid>
                <a:gridCol w="4889061">
                  <a:extLst>
                    <a:ext uri="{9D8B030D-6E8A-4147-A177-3AD203B41FA5}">
                      <a16:colId xmlns:a16="http://schemas.microsoft.com/office/drawing/2014/main" val="2356206329"/>
                    </a:ext>
                  </a:extLst>
                </a:gridCol>
                <a:gridCol w="1550504">
                  <a:extLst>
                    <a:ext uri="{9D8B030D-6E8A-4147-A177-3AD203B41FA5}">
                      <a16:colId xmlns:a16="http://schemas.microsoft.com/office/drawing/2014/main" val="799149580"/>
                    </a:ext>
                  </a:extLst>
                </a:gridCol>
                <a:gridCol w="4342170">
                  <a:extLst>
                    <a:ext uri="{9D8B030D-6E8A-4147-A177-3AD203B41FA5}">
                      <a16:colId xmlns:a16="http://schemas.microsoft.com/office/drawing/2014/main" val="2604578103"/>
                    </a:ext>
                  </a:extLst>
                </a:gridCol>
              </a:tblGrid>
              <a:tr h="472662">
                <a:tc>
                  <a:txBody>
                    <a:bodyPr/>
                    <a:lstStyle/>
                    <a:p>
                      <a:pPr algn="l"/>
                      <a:r>
                        <a:rPr lang="fr-FR" sz="2000" dirty="0" smtClean="0"/>
                        <a:t>RUBRIQUE</a:t>
                      </a:r>
                      <a:endParaRPr lang="fr-FR" sz="2000" dirty="0"/>
                    </a:p>
                  </a:txBody>
                  <a:tcPr anchor="ctr"/>
                </a:tc>
                <a:tc>
                  <a:txBody>
                    <a:bodyPr/>
                    <a:lstStyle/>
                    <a:p>
                      <a:pPr algn="ctr"/>
                      <a:r>
                        <a:rPr lang="fr-FR" sz="2000" dirty="0" smtClean="0"/>
                        <a:t>QUANTITE</a:t>
                      </a:r>
                      <a:endParaRPr lang="fr-FR" sz="2000" dirty="0"/>
                    </a:p>
                  </a:txBody>
                  <a:tcPr anchor="ctr"/>
                </a:tc>
                <a:tc>
                  <a:txBody>
                    <a:bodyPr/>
                    <a:lstStyle/>
                    <a:p>
                      <a:pPr algn="ctr"/>
                      <a:r>
                        <a:rPr lang="fr-FR" sz="2000" dirty="0" smtClean="0"/>
                        <a:t>MONTANTS</a:t>
                      </a:r>
                      <a:r>
                        <a:rPr lang="fr-FR" sz="2000" baseline="0" dirty="0" smtClean="0"/>
                        <a:t> EN FCFA</a:t>
                      </a:r>
                      <a:endParaRPr lang="fr-FR" sz="2000" dirty="0"/>
                    </a:p>
                  </a:txBody>
                  <a:tcPr anchor="ctr"/>
                </a:tc>
                <a:extLst>
                  <a:ext uri="{0D108BD9-81ED-4DB2-BD59-A6C34878D82A}">
                    <a16:rowId xmlns:a16="http://schemas.microsoft.com/office/drawing/2014/main" val="4262518096"/>
                  </a:ext>
                </a:extLst>
              </a:tr>
              <a:tr h="926779">
                <a:tc>
                  <a:txBody>
                    <a:bodyPr/>
                    <a:lstStyle/>
                    <a:p>
                      <a:pPr algn="l"/>
                      <a:r>
                        <a:rPr lang="fr-FR" sz="2400" dirty="0" smtClean="0"/>
                        <a:t>Ordinateur HP</a:t>
                      </a:r>
                      <a:r>
                        <a:rPr lang="fr-FR" sz="2400" baseline="0" dirty="0" smtClean="0"/>
                        <a:t> bureautique</a:t>
                      </a:r>
                    </a:p>
                    <a:p>
                      <a:pPr algn="l"/>
                      <a:r>
                        <a:rPr lang="fr-FR" sz="2400" dirty="0" smtClean="0"/>
                        <a:t>           CPU – 2,10GHz</a:t>
                      </a:r>
                    </a:p>
                    <a:p>
                      <a:pPr algn="l"/>
                      <a:r>
                        <a:rPr lang="fr-FR" sz="2400" dirty="0" smtClean="0"/>
                        <a:t>            RAM</a:t>
                      </a:r>
                      <a:r>
                        <a:rPr lang="fr-FR" sz="2400" baseline="0" dirty="0" smtClean="0"/>
                        <a:t> – 16 Go</a:t>
                      </a:r>
                    </a:p>
                    <a:p>
                      <a:pPr algn="l"/>
                      <a:r>
                        <a:rPr lang="fr-FR" sz="2400" baseline="0" dirty="0" smtClean="0"/>
                        <a:t>            Disque – 1To</a:t>
                      </a:r>
                      <a:endParaRPr lang="fr-FR" sz="2400" dirty="0"/>
                    </a:p>
                  </a:txBody>
                  <a:tcPr anchor="ctr"/>
                </a:tc>
                <a:tc>
                  <a:txBody>
                    <a:bodyPr/>
                    <a:lstStyle/>
                    <a:p>
                      <a:pPr algn="ctr"/>
                      <a:r>
                        <a:rPr lang="fr-FR" sz="2400" dirty="0" smtClean="0"/>
                        <a:t>01</a:t>
                      </a:r>
                      <a:endParaRPr lang="fr-FR" sz="2400" dirty="0"/>
                    </a:p>
                  </a:txBody>
                  <a:tcPr anchor="ctr"/>
                </a:tc>
                <a:tc>
                  <a:txBody>
                    <a:bodyPr/>
                    <a:lstStyle/>
                    <a:p>
                      <a:pPr algn="ctr"/>
                      <a:r>
                        <a:rPr lang="fr-FR" sz="2400" b="0" dirty="0" smtClean="0"/>
                        <a:t>532.935</a:t>
                      </a:r>
                      <a:endParaRPr lang="fr-FR" sz="2400" b="0" dirty="0"/>
                    </a:p>
                  </a:txBody>
                  <a:tcPr anchor="ctr"/>
                </a:tc>
                <a:extLst>
                  <a:ext uri="{0D108BD9-81ED-4DB2-BD59-A6C34878D82A}">
                    <a16:rowId xmlns:a16="http://schemas.microsoft.com/office/drawing/2014/main" val="821645432"/>
                  </a:ext>
                </a:extLst>
              </a:tr>
              <a:tr h="926779">
                <a:tc>
                  <a:txBody>
                    <a:bodyPr/>
                    <a:lstStyle/>
                    <a:p>
                      <a:pPr algn="l"/>
                      <a:r>
                        <a:rPr lang="fr-FR" sz="2400" dirty="0" smtClean="0"/>
                        <a:t>Licence Nagios XI (édition standard)</a:t>
                      </a:r>
                      <a:endParaRPr lang="fr-FR" sz="2400" dirty="0"/>
                    </a:p>
                  </a:txBody>
                  <a:tcPr anchor="ctr"/>
                </a:tc>
                <a:tc>
                  <a:txBody>
                    <a:bodyPr/>
                    <a:lstStyle/>
                    <a:p>
                      <a:pPr algn="ctr"/>
                      <a:r>
                        <a:rPr lang="fr-FR" sz="2400" dirty="0" smtClean="0"/>
                        <a:t>01</a:t>
                      </a:r>
                      <a:endParaRPr lang="fr-FR" sz="2400" dirty="0"/>
                    </a:p>
                  </a:txBody>
                  <a:tcPr anchor="ctr"/>
                </a:tc>
                <a:tc>
                  <a:txBody>
                    <a:bodyPr/>
                    <a:lstStyle/>
                    <a:p>
                      <a:pPr algn="ctr"/>
                      <a:r>
                        <a:rPr lang="fr-FR" sz="2400" b="0" dirty="0" smtClean="0"/>
                        <a:t>1.158.996</a:t>
                      </a:r>
                      <a:endParaRPr lang="fr-FR" sz="2400" b="0" dirty="0"/>
                    </a:p>
                  </a:txBody>
                  <a:tcPr anchor="ctr"/>
                </a:tc>
                <a:extLst>
                  <a:ext uri="{0D108BD9-81ED-4DB2-BD59-A6C34878D82A}">
                    <a16:rowId xmlns:a16="http://schemas.microsoft.com/office/drawing/2014/main" val="947727386"/>
                  </a:ext>
                </a:extLst>
              </a:tr>
              <a:tr h="926779">
                <a:tc>
                  <a:txBody>
                    <a:bodyPr/>
                    <a:lstStyle/>
                    <a:p>
                      <a:pPr algn="l"/>
                      <a:r>
                        <a:rPr lang="fr-FR" sz="2400" dirty="0" smtClean="0"/>
                        <a:t>Formation</a:t>
                      </a:r>
                      <a:endParaRPr lang="fr-FR" sz="2400" dirty="0"/>
                    </a:p>
                  </a:txBody>
                  <a:tcPr anchor="ctr"/>
                </a:tc>
                <a:tc>
                  <a:txBody>
                    <a:bodyPr/>
                    <a:lstStyle/>
                    <a:p>
                      <a:pPr algn="ctr"/>
                      <a:r>
                        <a:rPr lang="fr-FR" sz="2400" dirty="0" smtClean="0"/>
                        <a:t>5</a:t>
                      </a:r>
                      <a:r>
                        <a:rPr lang="fr-FR" sz="2400" baseline="0" dirty="0" smtClean="0"/>
                        <a:t> jours</a:t>
                      </a:r>
                      <a:endParaRPr lang="fr-FR" sz="2400" dirty="0"/>
                    </a:p>
                  </a:txBody>
                  <a:tcPr anchor="ctr"/>
                </a:tc>
                <a:tc>
                  <a:txBody>
                    <a:bodyPr/>
                    <a:lstStyle/>
                    <a:p>
                      <a:pPr algn="ctr"/>
                      <a:r>
                        <a:rPr lang="fr-FR" sz="2400" b="0" dirty="0" smtClean="0"/>
                        <a:t>1.798.851</a:t>
                      </a:r>
                      <a:endParaRPr lang="fr-FR" sz="2400" b="0" dirty="0"/>
                    </a:p>
                  </a:txBody>
                  <a:tcPr anchor="ctr"/>
                </a:tc>
                <a:extLst>
                  <a:ext uri="{0D108BD9-81ED-4DB2-BD59-A6C34878D82A}">
                    <a16:rowId xmlns:a16="http://schemas.microsoft.com/office/drawing/2014/main" val="2489172460"/>
                  </a:ext>
                </a:extLst>
              </a:tr>
              <a:tr h="926779">
                <a:tc>
                  <a:txBody>
                    <a:bodyPr/>
                    <a:lstStyle/>
                    <a:p>
                      <a:pPr algn="l"/>
                      <a:r>
                        <a:rPr lang="fr-FR" sz="2400" b="1" dirty="0" smtClean="0"/>
                        <a:t>Total</a:t>
                      </a:r>
                      <a:endParaRPr lang="fr-FR" sz="2400" b="1" dirty="0"/>
                    </a:p>
                  </a:txBody>
                  <a:tcPr anchor="ctr"/>
                </a:tc>
                <a:tc>
                  <a:txBody>
                    <a:bodyPr/>
                    <a:lstStyle/>
                    <a:p>
                      <a:pPr algn="l"/>
                      <a:endParaRPr lang="fr-FR" sz="2400" b="1" dirty="0"/>
                    </a:p>
                  </a:txBody>
                  <a:tcPr anchor="ctr"/>
                </a:tc>
                <a:tc>
                  <a:txBody>
                    <a:bodyPr/>
                    <a:lstStyle/>
                    <a:p>
                      <a:pPr algn="ctr"/>
                      <a:r>
                        <a:rPr lang="fr-FR" sz="2400" b="1" dirty="0" smtClean="0"/>
                        <a:t>3.490.782</a:t>
                      </a:r>
                      <a:endParaRPr lang="fr-FR" sz="2400" b="1" dirty="0"/>
                    </a:p>
                  </a:txBody>
                  <a:tcPr anchor="ctr"/>
                </a:tc>
                <a:extLst>
                  <a:ext uri="{0D108BD9-81ED-4DB2-BD59-A6C34878D82A}">
                    <a16:rowId xmlns:a16="http://schemas.microsoft.com/office/drawing/2014/main" val="10004"/>
                  </a:ext>
                </a:extLst>
              </a:tr>
            </a:tbl>
          </a:graphicData>
        </a:graphic>
      </p:graphicFrame>
      <p:sp>
        <p:nvSpPr>
          <p:cNvPr id="2" name="Rectangle 1"/>
          <p:cNvSpPr/>
          <p:nvPr/>
        </p:nvSpPr>
        <p:spPr>
          <a:xfrm>
            <a:off x="669701" y="3799413"/>
            <a:ext cx="10766738" cy="9116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669701" y="4715169"/>
            <a:ext cx="10766738" cy="9037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7103165" y="5618922"/>
            <a:ext cx="4356884" cy="8628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numéro de diapositive 4"/>
          <p:cNvSpPr txBox="1">
            <a:spLocks/>
          </p:cNvSpPr>
          <p:nvPr/>
        </p:nvSpPr>
        <p:spPr>
          <a:xfrm>
            <a:off x="11630025" y="6481762"/>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smtClean="0"/>
              <a:t>22</a:t>
            </a:r>
            <a:endParaRPr lang="fr-FR" sz="1800" b="1" dirty="0"/>
          </a:p>
        </p:txBody>
      </p:sp>
    </p:spTree>
    <p:extLst>
      <p:ext uri="{BB962C8B-B14F-4D97-AF65-F5344CB8AC3E}">
        <p14:creationId xmlns:p14="http://schemas.microsoft.com/office/powerpoint/2010/main" val="22223016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ircle(in)">
                                      <p:cBhvr>
                                        <p:cTn id="15" dur="2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ircle(in)">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63000">
              <a:schemeClr val="accent1">
                <a:lumMod val="82000"/>
                <a:lumOff val="18000"/>
                <a:alpha val="72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itre 1"/>
          <p:cNvSpPr txBox="1">
            <a:spLocks/>
          </p:cNvSpPr>
          <p:nvPr/>
        </p:nvSpPr>
        <p:spPr>
          <a:xfrm>
            <a:off x="3700849" y="2853461"/>
            <a:ext cx="4717278" cy="1151078"/>
          </a:xfrm>
          <a:prstGeom prst="rect">
            <a:avLst/>
          </a:prstGeom>
          <a:solidFill>
            <a:schemeClr val="accent1">
              <a:lumMod val="40000"/>
              <a:lumOff val="60000"/>
            </a:schemeClr>
          </a:solidFill>
          <a:ln>
            <a:noFill/>
          </a:ln>
          <a:effectLst>
            <a:outerShdw blurRad="149987" dist="250190" dir="8460000" algn="ctr">
              <a:srgbClr val="000000">
                <a:alpha val="28000"/>
              </a:srgbClr>
            </a:outerShdw>
            <a:reflection blurRad="6350" stA="50000" endA="300" endPos="55500" dist="50800" dir="5400000" sy="-100000" algn="bl" rotWithShape="0"/>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noAutofit/>
          </a:bodyPr>
          <a:lstStyle>
            <a:lvl1pPr algn="ctr" defTabSz="914400" rtl="0" eaLnBrk="1" latinLnBrk="0" hangingPunct="1">
              <a:lnSpc>
                <a:spcPct val="90000"/>
              </a:lnSpc>
              <a:spcBef>
                <a:spcPct val="0"/>
              </a:spcBef>
              <a:buNone/>
              <a:defRPr sz="4800" kern="1200" cap="all" baseline="0">
                <a:solidFill>
                  <a:schemeClr val="tx1"/>
                </a:solidFill>
                <a:effectLst/>
                <a:latin typeface="+mj-lt"/>
                <a:ea typeface="+mj-ea"/>
                <a:cs typeface="+mj-cs"/>
              </a:defRPr>
            </a:lvl1pPr>
          </a:lstStyle>
          <a:p>
            <a:r>
              <a:rPr lang="fr-FR" sz="3600" b="1" dirty="0" smtClean="0">
                <a:effectLst>
                  <a:innerShdw blurRad="63500" dist="50800" dir="13500000">
                    <a:prstClr val="black">
                      <a:alpha val="50000"/>
                    </a:prstClr>
                  </a:innerShdw>
                </a:effectLst>
              </a:rPr>
              <a:t>CONCLUSION</a:t>
            </a:r>
            <a:endParaRPr lang="fr-FR" sz="3600" b="1" dirty="0">
              <a:effectLst>
                <a:innerShdw blurRad="63500" dist="50800" dir="13500000">
                  <a:prstClr val="black">
                    <a:alpha val="50000"/>
                  </a:prstClr>
                </a:innerShdw>
              </a:effectLst>
            </a:endParaRPr>
          </a:p>
        </p:txBody>
      </p:sp>
      <p:sp>
        <p:nvSpPr>
          <p:cNvPr id="6" name="Espace réservé du numéro de diapositive 4"/>
          <p:cNvSpPr txBox="1">
            <a:spLocks/>
          </p:cNvSpPr>
          <p:nvPr/>
        </p:nvSpPr>
        <p:spPr>
          <a:xfrm>
            <a:off x="11630025" y="6481762"/>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smtClean="0"/>
              <a:t>23</a:t>
            </a:r>
            <a:endParaRPr lang="fr-FR" sz="1800" b="1" dirty="0"/>
          </a:p>
        </p:txBody>
      </p:sp>
    </p:spTree>
    <p:extLst>
      <p:ext uri="{BB962C8B-B14F-4D97-AF65-F5344CB8AC3E}">
        <p14:creationId xmlns:p14="http://schemas.microsoft.com/office/powerpoint/2010/main" val="1245327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1">
                <a:lumMod val="45000"/>
                <a:lumOff val="55000"/>
              </a:schemeClr>
            </a:gs>
            <a:gs pos="92000">
              <a:schemeClr val="accent1">
                <a:lumMod val="45000"/>
                <a:lumOff val="55000"/>
              </a:schemeClr>
            </a:gs>
            <a:gs pos="61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3"/>
          <p:cNvSpPr/>
          <p:nvPr/>
        </p:nvSpPr>
        <p:spPr>
          <a:xfrm>
            <a:off x="2276059" y="2246242"/>
            <a:ext cx="7911549" cy="2246245"/>
          </a:xfrm>
          <a:prstGeom prst="rect">
            <a:avLst/>
          </a:prstGeom>
          <a:noFill/>
          <a:ln>
            <a:noFill/>
          </a:ln>
          <a:effectLst>
            <a:outerShdw blurRad="190500" dist="228600" dir="2700000" algn="ctr">
              <a:srgbClr val="000000">
                <a:alpha val="30000"/>
              </a:srgbClr>
            </a:outerShdw>
          </a:effectLst>
          <a:scene3d>
            <a:camera prst="perspectiveAbove"/>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600" b="1" dirty="0" smtClean="0">
                <a:solidFill>
                  <a:srgbClr val="0070C0"/>
                </a:solidFill>
              </a:rPr>
              <a:t>MERCI POUR VOTRE AIMABLE ATTENTION</a:t>
            </a:r>
            <a:endParaRPr lang="fr-FR" sz="6600" b="1" dirty="0">
              <a:solidFill>
                <a:srgbClr val="0070C0"/>
              </a:solidFill>
            </a:endParaRPr>
          </a:p>
        </p:txBody>
      </p:sp>
    </p:spTree>
    <p:extLst>
      <p:ext uri="{BB962C8B-B14F-4D97-AF65-F5344CB8AC3E}">
        <p14:creationId xmlns:p14="http://schemas.microsoft.com/office/powerpoint/2010/main" val="18651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set>
                                      <p:cBhvr>
                                        <p:cTn id="7" dur="341" fill="hold">
                                          <p:stCondLst>
                                            <p:cond delay="0"/>
                                          </p:stCondLst>
                                        </p:cTn>
                                        <p:tgtEl>
                                          <p:spTgt spid="4"/>
                                        </p:tgtEl>
                                        <p:attrNameLst>
                                          <p:attrName>style.rotation</p:attrName>
                                        </p:attrNameLst>
                                      </p:cBhvr>
                                      <p:to>
                                        <p:strVal val="-45.0"/>
                                      </p:to>
                                    </p:set>
                                    <p:anim calcmode="lin" valueType="num">
                                      <p:cBhvr>
                                        <p:cTn id="8" dur="341" fill="hold">
                                          <p:stCondLst>
                                            <p:cond delay="341"/>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9" dur="341"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10" dur="117" decel="50000" autoRev="1" fill="hold">
                                          <p:stCondLst>
                                            <p:cond delay="341"/>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11" dur="102" fill="hold">
                                          <p:stCondLst>
                                            <p:cond delay="648"/>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63000">
              <a:schemeClr val="accent1">
                <a:lumMod val="82000"/>
                <a:lumOff val="18000"/>
                <a:alpha val="72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Plaque 3"/>
          <p:cNvSpPr/>
          <p:nvPr/>
        </p:nvSpPr>
        <p:spPr>
          <a:xfrm>
            <a:off x="4017398" y="209254"/>
            <a:ext cx="4157201" cy="1042416"/>
          </a:xfrm>
          <a:prstGeom prst="bevel">
            <a:avLst/>
          </a:prstGeom>
          <a:ln>
            <a:solidFill>
              <a:schemeClr val="tx1"/>
            </a:solidFill>
          </a:ln>
          <a:effectLst>
            <a:innerShdw blurRad="114300">
              <a:prstClr val="black"/>
            </a:inn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smtClean="0"/>
              <a:t>PLAN DE L’EXPOSE</a:t>
            </a:r>
            <a:endParaRPr lang="fr-FR" sz="3600" b="1" dirty="0"/>
          </a:p>
        </p:txBody>
      </p:sp>
      <p:sp>
        <p:nvSpPr>
          <p:cNvPr id="5" name="Larme 4"/>
          <p:cNvSpPr/>
          <p:nvPr/>
        </p:nvSpPr>
        <p:spPr>
          <a:xfrm>
            <a:off x="695630" y="1519084"/>
            <a:ext cx="838201" cy="575187"/>
          </a:xfrm>
          <a:prstGeom prst="teardrop">
            <a:avLst/>
          </a:prstGeom>
          <a:solidFill>
            <a:srgbClr val="0070C0"/>
          </a:solidFill>
          <a:ln>
            <a:solidFill>
              <a:schemeClr val="tx1"/>
            </a:solidFill>
          </a:ln>
          <a:effectLst>
            <a:innerShdw blurRad="114300">
              <a:prstClr val="black"/>
            </a:innerShdw>
          </a:effectLst>
          <a:scene3d>
            <a:camera prst="perspectiveAbove"/>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Chevron 5"/>
          <p:cNvSpPr/>
          <p:nvPr/>
        </p:nvSpPr>
        <p:spPr>
          <a:xfrm>
            <a:off x="2096729" y="1564361"/>
            <a:ext cx="8890820" cy="529910"/>
          </a:xfrm>
          <a:prstGeom prst="chevron">
            <a:avLst/>
          </a:prstGeom>
          <a:solidFill>
            <a:srgbClr val="0070C0"/>
          </a:solidFill>
          <a:ln>
            <a:solidFill>
              <a:schemeClr val="tx1"/>
            </a:solidFill>
          </a:ln>
          <a:effectLst>
            <a:innerShdw blurRad="114300">
              <a:prstClr val="black"/>
            </a:innerShdw>
          </a:effectLst>
          <a:scene3d>
            <a:camera prst="perspectiveAbove"/>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solidFill>
                  <a:schemeClr val="bg1"/>
                </a:solidFill>
              </a:rPr>
              <a:t>INTRODUCTION</a:t>
            </a:r>
            <a:endParaRPr lang="fr-FR" sz="2400" b="1" dirty="0">
              <a:solidFill>
                <a:schemeClr val="bg1"/>
              </a:solidFill>
            </a:endParaRPr>
          </a:p>
        </p:txBody>
      </p:sp>
      <p:sp>
        <p:nvSpPr>
          <p:cNvPr id="7" name="Larme 6"/>
          <p:cNvSpPr/>
          <p:nvPr/>
        </p:nvSpPr>
        <p:spPr>
          <a:xfrm>
            <a:off x="695630" y="2284499"/>
            <a:ext cx="838200" cy="575187"/>
          </a:xfrm>
          <a:prstGeom prst="teardrop">
            <a:avLst/>
          </a:prstGeom>
          <a:solidFill>
            <a:srgbClr val="0070C0"/>
          </a:solidFill>
          <a:ln>
            <a:solidFill>
              <a:schemeClr val="tx1"/>
            </a:solidFill>
          </a:ln>
          <a:effectLst>
            <a:innerShdw blurRad="114300">
              <a:prstClr val="black"/>
            </a:innerShdw>
          </a:effectLst>
          <a:scene3d>
            <a:camera prst="perspectiveAbove"/>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t>I</a:t>
            </a:r>
            <a:endParaRPr lang="fr-FR" sz="2000" dirty="0"/>
          </a:p>
        </p:txBody>
      </p:sp>
      <p:sp>
        <p:nvSpPr>
          <p:cNvPr id="9" name="Chevron 8"/>
          <p:cNvSpPr/>
          <p:nvPr/>
        </p:nvSpPr>
        <p:spPr>
          <a:xfrm>
            <a:off x="2096728" y="2329776"/>
            <a:ext cx="8890820" cy="529910"/>
          </a:xfrm>
          <a:prstGeom prst="chevron">
            <a:avLst/>
          </a:prstGeom>
          <a:solidFill>
            <a:srgbClr val="0070C0"/>
          </a:solidFill>
          <a:ln>
            <a:solidFill>
              <a:schemeClr val="tx1"/>
            </a:solidFill>
          </a:ln>
          <a:effectLst>
            <a:innerShdw blurRad="114300">
              <a:prstClr val="black"/>
            </a:innerShdw>
          </a:effectLst>
          <a:scene3d>
            <a:camera prst="perspectiveAbove"/>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solidFill>
                  <a:schemeClr val="bg1"/>
                </a:solidFill>
              </a:rPr>
              <a:t>GENERALITES</a:t>
            </a:r>
            <a:endParaRPr lang="fr-FR" sz="2400" b="1" dirty="0">
              <a:solidFill>
                <a:schemeClr val="bg1"/>
              </a:solidFill>
            </a:endParaRPr>
          </a:p>
        </p:txBody>
      </p:sp>
      <p:sp>
        <p:nvSpPr>
          <p:cNvPr id="10" name="Larme 9"/>
          <p:cNvSpPr/>
          <p:nvPr/>
        </p:nvSpPr>
        <p:spPr>
          <a:xfrm>
            <a:off x="695630" y="3069377"/>
            <a:ext cx="838200" cy="575187"/>
          </a:xfrm>
          <a:prstGeom prst="teardrop">
            <a:avLst/>
          </a:prstGeom>
          <a:solidFill>
            <a:srgbClr val="0070C0"/>
          </a:solidFill>
          <a:ln>
            <a:solidFill>
              <a:schemeClr val="tx1"/>
            </a:solidFill>
          </a:ln>
          <a:effectLst>
            <a:innerShdw blurRad="114300">
              <a:prstClr val="black"/>
            </a:innerShdw>
          </a:effectLst>
          <a:scene3d>
            <a:camera prst="perspectiveAbove"/>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t>II</a:t>
            </a:r>
            <a:endParaRPr lang="fr-FR" sz="2000" dirty="0"/>
          </a:p>
        </p:txBody>
      </p:sp>
      <p:sp>
        <p:nvSpPr>
          <p:cNvPr id="11" name="Chevron 10"/>
          <p:cNvSpPr/>
          <p:nvPr/>
        </p:nvSpPr>
        <p:spPr>
          <a:xfrm>
            <a:off x="2096728" y="3114654"/>
            <a:ext cx="8890820" cy="529910"/>
          </a:xfrm>
          <a:prstGeom prst="chevron">
            <a:avLst/>
          </a:prstGeom>
          <a:solidFill>
            <a:srgbClr val="0070C0"/>
          </a:solidFill>
          <a:ln>
            <a:solidFill>
              <a:schemeClr val="tx1"/>
            </a:solidFill>
          </a:ln>
          <a:effectLst>
            <a:innerShdw blurRad="114300">
              <a:prstClr val="black"/>
            </a:innerShdw>
          </a:effectLst>
          <a:scene3d>
            <a:camera prst="perspectiveAbove"/>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solidFill>
                  <a:schemeClr val="bg1"/>
                </a:solidFill>
              </a:rPr>
              <a:t>PRESENTATION DE NAGIOS XI</a:t>
            </a:r>
            <a:endParaRPr lang="fr-FR" sz="2400" b="1" dirty="0">
              <a:solidFill>
                <a:schemeClr val="bg1"/>
              </a:solidFill>
            </a:endParaRPr>
          </a:p>
        </p:txBody>
      </p:sp>
      <p:sp>
        <p:nvSpPr>
          <p:cNvPr id="12" name="Larme 11"/>
          <p:cNvSpPr/>
          <p:nvPr/>
        </p:nvSpPr>
        <p:spPr>
          <a:xfrm>
            <a:off x="695630" y="3743637"/>
            <a:ext cx="838200" cy="575187"/>
          </a:xfrm>
          <a:prstGeom prst="teardrop">
            <a:avLst/>
          </a:prstGeom>
          <a:solidFill>
            <a:srgbClr val="0070C0"/>
          </a:solidFill>
          <a:ln>
            <a:solidFill>
              <a:schemeClr val="tx1"/>
            </a:solidFill>
          </a:ln>
          <a:effectLst>
            <a:innerShdw blurRad="114300">
              <a:prstClr val="black"/>
            </a:innerShdw>
          </a:effectLst>
          <a:scene3d>
            <a:camera prst="perspectiveAbove"/>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t>III</a:t>
            </a:r>
            <a:endParaRPr lang="fr-FR" sz="2000" dirty="0"/>
          </a:p>
        </p:txBody>
      </p:sp>
      <p:sp>
        <p:nvSpPr>
          <p:cNvPr id="13" name="Chevron 12"/>
          <p:cNvSpPr/>
          <p:nvPr/>
        </p:nvSpPr>
        <p:spPr>
          <a:xfrm>
            <a:off x="2096728" y="3788914"/>
            <a:ext cx="8890820" cy="529910"/>
          </a:xfrm>
          <a:prstGeom prst="chevron">
            <a:avLst/>
          </a:prstGeom>
          <a:solidFill>
            <a:srgbClr val="0070C0"/>
          </a:solidFill>
          <a:ln>
            <a:solidFill>
              <a:schemeClr val="tx1"/>
            </a:solidFill>
          </a:ln>
          <a:effectLst>
            <a:innerShdw blurRad="114300">
              <a:prstClr val="black"/>
            </a:innerShdw>
          </a:effectLst>
          <a:scene3d>
            <a:camera prst="perspectiveAbove"/>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solidFill>
                  <a:schemeClr val="bg1"/>
                </a:solidFill>
              </a:rPr>
              <a:t>INSTALLATION ET FONCTIONNALITES DE L’OUTIL NAGIOS XI</a:t>
            </a:r>
            <a:endParaRPr lang="fr-FR" sz="2400" b="1" dirty="0">
              <a:solidFill>
                <a:schemeClr val="bg1"/>
              </a:solidFill>
            </a:endParaRPr>
          </a:p>
        </p:txBody>
      </p:sp>
      <p:sp>
        <p:nvSpPr>
          <p:cNvPr id="16" name="Larme 15"/>
          <p:cNvSpPr/>
          <p:nvPr/>
        </p:nvSpPr>
        <p:spPr>
          <a:xfrm>
            <a:off x="695631" y="5218076"/>
            <a:ext cx="838200" cy="575187"/>
          </a:xfrm>
          <a:prstGeom prst="teardrop">
            <a:avLst/>
          </a:prstGeom>
          <a:solidFill>
            <a:srgbClr val="0070C0"/>
          </a:solidFill>
          <a:ln>
            <a:solidFill>
              <a:schemeClr val="tx1"/>
            </a:solidFill>
          </a:ln>
          <a:effectLst>
            <a:innerShdw blurRad="114300">
              <a:prstClr val="black"/>
            </a:innerShdw>
          </a:effectLst>
          <a:scene3d>
            <a:camera prst="perspectiveAbove"/>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Chevron 16"/>
          <p:cNvSpPr/>
          <p:nvPr/>
        </p:nvSpPr>
        <p:spPr>
          <a:xfrm>
            <a:off x="2096729" y="5218076"/>
            <a:ext cx="8890820" cy="529910"/>
          </a:xfrm>
          <a:prstGeom prst="chevron">
            <a:avLst/>
          </a:prstGeom>
          <a:solidFill>
            <a:srgbClr val="0070C0"/>
          </a:solidFill>
          <a:ln>
            <a:solidFill>
              <a:schemeClr val="tx1"/>
            </a:solidFill>
          </a:ln>
          <a:effectLst>
            <a:innerShdw blurRad="114300">
              <a:prstClr val="black"/>
            </a:innerShdw>
          </a:effectLst>
          <a:scene3d>
            <a:camera prst="perspectiveAbove"/>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solidFill>
                  <a:schemeClr val="bg1"/>
                </a:solidFill>
              </a:rPr>
              <a:t>CONCLUSION</a:t>
            </a:r>
            <a:endParaRPr lang="fr-FR" sz="2400" b="1" dirty="0">
              <a:solidFill>
                <a:schemeClr val="bg1"/>
              </a:solidFill>
            </a:endParaRPr>
          </a:p>
        </p:txBody>
      </p:sp>
      <p:sp>
        <p:nvSpPr>
          <p:cNvPr id="18" name="Espace réservé du numéro de diapositive 4"/>
          <p:cNvSpPr txBox="1">
            <a:spLocks/>
          </p:cNvSpPr>
          <p:nvPr/>
        </p:nvSpPr>
        <p:spPr>
          <a:xfrm>
            <a:off x="11630025" y="6481762"/>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a:t>1</a:t>
            </a:r>
          </a:p>
        </p:txBody>
      </p:sp>
      <p:sp>
        <p:nvSpPr>
          <p:cNvPr id="19" name="Larme 18"/>
          <p:cNvSpPr/>
          <p:nvPr/>
        </p:nvSpPr>
        <p:spPr>
          <a:xfrm>
            <a:off x="670230" y="4467537"/>
            <a:ext cx="838200" cy="575187"/>
          </a:xfrm>
          <a:prstGeom prst="teardrop">
            <a:avLst/>
          </a:prstGeom>
          <a:solidFill>
            <a:srgbClr val="0070C0"/>
          </a:solidFill>
          <a:ln>
            <a:solidFill>
              <a:schemeClr val="tx1"/>
            </a:solidFill>
          </a:ln>
          <a:effectLst>
            <a:innerShdw blurRad="114300">
              <a:prstClr val="black"/>
            </a:innerShdw>
          </a:effectLst>
          <a:scene3d>
            <a:camera prst="perspectiveAbove"/>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t>IV</a:t>
            </a:r>
            <a:endParaRPr lang="fr-FR" sz="2000" dirty="0"/>
          </a:p>
        </p:txBody>
      </p:sp>
      <p:sp>
        <p:nvSpPr>
          <p:cNvPr id="20" name="Chevron 19"/>
          <p:cNvSpPr/>
          <p:nvPr/>
        </p:nvSpPr>
        <p:spPr>
          <a:xfrm>
            <a:off x="2071328" y="4512814"/>
            <a:ext cx="8890820" cy="529910"/>
          </a:xfrm>
          <a:prstGeom prst="chevron">
            <a:avLst/>
          </a:prstGeom>
          <a:solidFill>
            <a:srgbClr val="0070C0"/>
          </a:solidFill>
          <a:ln>
            <a:solidFill>
              <a:schemeClr val="tx1"/>
            </a:solidFill>
          </a:ln>
          <a:effectLst>
            <a:innerShdw blurRad="114300">
              <a:prstClr val="black"/>
            </a:innerShdw>
          </a:effectLst>
          <a:scene3d>
            <a:camera prst="perspectiveAbove"/>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solidFill>
                  <a:schemeClr val="bg1"/>
                </a:solidFill>
              </a:rPr>
              <a:t>ESTIMATION FINACIERE DU PROJET</a:t>
            </a:r>
            <a:endParaRPr lang="fr-FR" sz="2400" b="1" dirty="0">
              <a:solidFill>
                <a:schemeClr val="bg1"/>
              </a:solidFill>
            </a:endParaRPr>
          </a:p>
        </p:txBody>
      </p:sp>
    </p:spTree>
    <p:extLst>
      <p:ext uri="{BB962C8B-B14F-4D97-AF65-F5344CB8AC3E}">
        <p14:creationId xmlns:p14="http://schemas.microsoft.com/office/powerpoint/2010/main" val="11703374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anim calcmode="lin" valueType="num">
                                      <p:cBhvr>
                                        <p:cTn id="13" dur="750" fill="hold"/>
                                        <p:tgtEl>
                                          <p:spTgt spid="6"/>
                                        </p:tgtEl>
                                        <p:attrNameLst>
                                          <p:attrName>ppt_x</p:attrName>
                                        </p:attrNameLst>
                                      </p:cBhvr>
                                      <p:tavLst>
                                        <p:tav tm="0">
                                          <p:val>
                                            <p:strVal val="#ppt_x"/>
                                          </p:val>
                                        </p:tav>
                                        <p:tav tm="100000">
                                          <p:val>
                                            <p:strVal val="#ppt_x"/>
                                          </p:val>
                                        </p:tav>
                                      </p:tavLst>
                                    </p:anim>
                                    <p:anim calcmode="lin" valueType="num">
                                      <p:cBhvr>
                                        <p:cTn id="14" dur="7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750"/>
                                        <p:tgtEl>
                                          <p:spTgt spid="7"/>
                                        </p:tgtEl>
                                      </p:cBhvr>
                                    </p:animEffect>
                                    <p:anim calcmode="lin" valueType="num">
                                      <p:cBhvr>
                                        <p:cTn id="20" dur="750" fill="hold"/>
                                        <p:tgtEl>
                                          <p:spTgt spid="7"/>
                                        </p:tgtEl>
                                        <p:attrNameLst>
                                          <p:attrName>ppt_x</p:attrName>
                                        </p:attrNameLst>
                                      </p:cBhvr>
                                      <p:tavLst>
                                        <p:tav tm="0">
                                          <p:val>
                                            <p:strVal val="#ppt_x"/>
                                          </p:val>
                                        </p:tav>
                                        <p:tav tm="100000">
                                          <p:val>
                                            <p:strVal val="#ppt_x"/>
                                          </p:val>
                                        </p:tav>
                                      </p:tavLst>
                                    </p:anim>
                                    <p:anim calcmode="lin" valueType="num">
                                      <p:cBhvr>
                                        <p:cTn id="21" dur="75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750"/>
                                        <p:tgtEl>
                                          <p:spTgt spid="9"/>
                                        </p:tgtEl>
                                      </p:cBhvr>
                                    </p:animEffect>
                                    <p:anim calcmode="lin" valueType="num">
                                      <p:cBhvr>
                                        <p:cTn id="25" dur="750" fill="hold"/>
                                        <p:tgtEl>
                                          <p:spTgt spid="9"/>
                                        </p:tgtEl>
                                        <p:attrNameLst>
                                          <p:attrName>ppt_x</p:attrName>
                                        </p:attrNameLst>
                                      </p:cBhvr>
                                      <p:tavLst>
                                        <p:tav tm="0">
                                          <p:val>
                                            <p:strVal val="#ppt_x"/>
                                          </p:val>
                                        </p:tav>
                                        <p:tav tm="100000">
                                          <p:val>
                                            <p:strVal val="#ppt_x"/>
                                          </p:val>
                                        </p:tav>
                                      </p:tavLst>
                                    </p:anim>
                                    <p:anim calcmode="lin" valueType="num">
                                      <p:cBhvr>
                                        <p:cTn id="26"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750"/>
                                        <p:tgtEl>
                                          <p:spTgt spid="10"/>
                                        </p:tgtEl>
                                      </p:cBhvr>
                                    </p:animEffect>
                                    <p:anim calcmode="lin" valueType="num">
                                      <p:cBhvr>
                                        <p:cTn id="32" dur="750" fill="hold"/>
                                        <p:tgtEl>
                                          <p:spTgt spid="10"/>
                                        </p:tgtEl>
                                        <p:attrNameLst>
                                          <p:attrName>ppt_x</p:attrName>
                                        </p:attrNameLst>
                                      </p:cBhvr>
                                      <p:tavLst>
                                        <p:tav tm="0">
                                          <p:val>
                                            <p:strVal val="#ppt_x"/>
                                          </p:val>
                                        </p:tav>
                                        <p:tav tm="100000">
                                          <p:val>
                                            <p:strVal val="#ppt_x"/>
                                          </p:val>
                                        </p:tav>
                                      </p:tavLst>
                                    </p:anim>
                                    <p:anim calcmode="lin" valueType="num">
                                      <p:cBhvr>
                                        <p:cTn id="33" dur="75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750"/>
                                        <p:tgtEl>
                                          <p:spTgt spid="11"/>
                                        </p:tgtEl>
                                      </p:cBhvr>
                                    </p:animEffect>
                                    <p:anim calcmode="lin" valueType="num">
                                      <p:cBhvr>
                                        <p:cTn id="37" dur="750" fill="hold"/>
                                        <p:tgtEl>
                                          <p:spTgt spid="11"/>
                                        </p:tgtEl>
                                        <p:attrNameLst>
                                          <p:attrName>ppt_x</p:attrName>
                                        </p:attrNameLst>
                                      </p:cBhvr>
                                      <p:tavLst>
                                        <p:tav tm="0">
                                          <p:val>
                                            <p:strVal val="#ppt_x"/>
                                          </p:val>
                                        </p:tav>
                                        <p:tav tm="100000">
                                          <p:val>
                                            <p:strVal val="#ppt_x"/>
                                          </p:val>
                                        </p:tav>
                                      </p:tavLst>
                                    </p:anim>
                                    <p:anim calcmode="lin" valueType="num">
                                      <p:cBhvr>
                                        <p:cTn id="38" dur="7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750"/>
                                        <p:tgtEl>
                                          <p:spTgt spid="12"/>
                                        </p:tgtEl>
                                      </p:cBhvr>
                                    </p:animEffect>
                                    <p:anim calcmode="lin" valueType="num">
                                      <p:cBhvr>
                                        <p:cTn id="44" dur="750" fill="hold"/>
                                        <p:tgtEl>
                                          <p:spTgt spid="12"/>
                                        </p:tgtEl>
                                        <p:attrNameLst>
                                          <p:attrName>ppt_x</p:attrName>
                                        </p:attrNameLst>
                                      </p:cBhvr>
                                      <p:tavLst>
                                        <p:tav tm="0">
                                          <p:val>
                                            <p:strVal val="#ppt_x"/>
                                          </p:val>
                                        </p:tav>
                                        <p:tav tm="100000">
                                          <p:val>
                                            <p:strVal val="#ppt_x"/>
                                          </p:val>
                                        </p:tav>
                                      </p:tavLst>
                                    </p:anim>
                                    <p:anim calcmode="lin" valueType="num">
                                      <p:cBhvr>
                                        <p:cTn id="45" dur="750" fill="hold"/>
                                        <p:tgtEl>
                                          <p:spTgt spid="1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750"/>
                                        <p:tgtEl>
                                          <p:spTgt spid="13"/>
                                        </p:tgtEl>
                                      </p:cBhvr>
                                    </p:animEffect>
                                    <p:anim calcmode="lin" valueType="num">
                                      <p:cBhvr>
                                        <p:cTn id="49" dur="750" fill="hold"/>
                                        <p:tgtEl>
                                          <p:spTgt spid="13"/>
                                        </p:tgtEl>
                                        <p:attrNameLst>
                                          <p:attrName>ppt_x</p:attrName>
                                        </p:attrNameLst>
                                      </p:cBhvr>
                                      <p:tavLst>
                                        <p:tav tm="0">
                                          <p:val>
                                            <p:strVal val="#ppt_x"/>
                                          </p:val>
                                        </p:tav>
                                        <p:tav tm="100000">
                                          <p:val>
                                            <p:strVal val="#ppt_x"/>
                                          </p:val>
                                        </p:tav>
                                      </p:tavLst>
                                    </p:anim>
                                    <p:anim calcmode="lin" valueType="num">
                                      <p:cBhvr>
                                        <p:cTn id="50" dur="75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750"/>
                                        <p:tgtEl>
                                          <p:spTgt spid="19"/>
                                        </p:tgtEl>
                                      </p:cBhvr>
                                    </p:animEffect>
                                    <p:anim calcmode="lin" valueType="num">
                                      <p:cBhvr>
                                        <p:cTn id="56" dur="750" fill="hold"/>
                                        <p:tgtEl>
                                          <p:spTgt spid="19"/>
                                        </p:tgtEl>
                                        <p:attrNameLst>
                                          <p:attrName>ppt_x</p:attrName>
                                        </p:attrNameLst>
                                      </p:cBhvr>
                                      <p:tavLst>
                                        <p:tav tm="0">
                                          <p:val>
                                            <p:strVal val="#ppt_x"/>
                                          </p:val>
                                        </p:tav>
                                        <p:tav tm="100000">
                                          <p:val>
                                            <p:strVal val="#ppt_x"/>
                                          </p:val>
                                        </p:tav>
                                      </p:tavLst>
                                    </p:anim>
                                    <p:anim calcmode="lin" valueType="num">
                                      <p:cBhvr>
                                        <p:cTn id="57" dur="750" fill="hold"/>
                                        <p:tgtEl>
                                          <p:spTgt spid="19"/>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50"/>
                                        <p:tgtEl>
                                          <p:spTgt spid="20"/>
                                        </p:tgtEl>
                                      </p:cBhvr>
                                    </p:animEffect>
                                    <p:anim calcmode="lin" valueType="num">
                                      <p:cBhvr>
                                        <p:cTn id="61" dur="750" fill="hold"/>
                                        <p:tgtEl>
                                          <p:spTgt spid="20"/>
                                        </p:tgtEl>
                                        <p:attrNameLst>
                                          <p:attrName>ppt_x</p:attrName>
                                        </p:attrNameLst>
                                      </p:cBhvr>
                                      <p:tavLst>
                                        <p:tav tm="0">
                                          <p:val>
                                            <p:strVal val="#ppt_x"/>
                                          </p:val>
                                        </p:tav>
                                        <p:tav tm="100000">
                                          <p:val>
                                            <p:strVal val="#ppt_x"/>
                                          </p:val>
                                        </p:tav>
                                      </p:tavLst>
                                    </p:anim>
                                    <p:anim calcmode="lin" valueType="num">
                                      <p:cBhvr>
                                        <p:cTn id="62" dur="75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750"/>
                                        <p:tgtEl>
                                          <p:spTgt spid="16"/>
                                        </p:tgtEl>
                                      </p:cBhvr>
                                    </p:animEffect>
                                    <p:anim calcmode="lin" valueType="num">
                                      <p:cBhvr>
                                        <p:cTn id="68" dur="750" fill="hold"/>
                                        <p:tgtEl>
                                          <p:spTgt spid="16"/>
                                        </p:tgtEl>
                                        <p:attrNameLst>
                                          <p:attrName>ppt_x</p:attrName>
                                        </p:attrNameLst>
                                      </p:cBhvr>
                                      <p:tavLst>
                                        <p:tav tm="0">
                                          <p:val>
                                            <p:strVal val="#ppt_x"/>
                                          </p:val>
                                        </p:tav>
                                        <p:tav tm="100000">
                                          <p:val>
                                            <p:strVal val="#ppt_x"/>
                                          </p:val>
                                        </p:tav>
                                      </p:tavLst>
                                    </p:anim>
                                    <p:anim calcmode="lin" valueType="num">
                                      <p:cBhvr>
                                        <p:cTn id="69" dur="750" fill="hold"/>
                                        <p:tgtEl>
                                          <p:spTgt spid="1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750"/>
                                        <p:tgtEl>
                                          <p:spTgt spid="17"/>
                                        </p:tgtEl>
                                      </p:cBhvr>
                                    </p:animEffect>
                                    <p:anim calcmode="lin" valueType="num">
                                      <p:cBhvr>
                                        <p:cTn id="73" dur="750" fill="hold"/>
                                        <p:tgtEl>
                                          <p:spTgt spid="17"/>
                                        </p:tgtEl>
                                        <p:attrNameLst>
                                          <p:attrName>ppt_x</p:attrName>
                                        </p:attrNameLst>
                                      </p:cBhvr>
                                      <p:tavLst>
                                        <p:tav tm="0">
                                          <p:val>
                                            <p:strVal val="#ppt_x"/>
                                          </p:val>
                                        </p:tav>
                                        <p:tav tm="100000">
                                          <p:val>
                                            <p:strVal val="#ppt_x"/>
                                          </p:val>
                                        </p:tav>
                                      </p:tavLst>
                                    </p:anim>
                                    <p:anim calcmode="lin" valueType="num">
                                      <p:cBhvr>
                                        <p:cTn id="74" dur="7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3" grpId="0" animBg="1"/>
      <p:bldP spid="16" grpId="0" animBg="1"/>
      <p:bldP spid="17" grpId="0" animBg="1"/>
      <p:bldP spid="19"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63000">
              <a:schemeClr val="accent1">
                <a:lumMod val="82000"/>
                <a:lumOff val="18000"/>
                <a:alpha val="72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re 1"/>
          <p:cNvSpPr txBox="1">
            <a:spLocks/>
          </p:cNvSpPr>
          <p:nvPr/>
        </p:nvSpPr>
        <p:spPr>
          <a:xfrm>
            <a:off x="3278201" y="2893217"/>
            <a:ext cx="5635595" cy="1071563"/>
          </a:xfrm>
          <a:prstGeom prst="rect">
            <a:avLst/>
          </a:prstGeom>
          <a:solidFill>
            <a:schemeClr val="accent1">
              <a:lumMod val="40000"/>
              <a:lumOff val="60000"/>
            </a:schemeClr>
          </a:solidFill>
          <a:ln>
            <a:noFill/>
          </a:ln>
          <a:effectLst>
            <a:outerShdw blurRad="149987" dist="250190" dir="8460000" algn="ctr">
              <a:srgbClr val="000000">
                <a:alpha val="28000"/>
              </a:srgbClr>
            </a:outerShdw>
            <a:reflection blurRad="6350" stA="50000" endA="300" endPos="55500" dist="50800" dir="5400000" sy="-100000" algn="bl" rotWithShape="0"/>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noAutofit/>
          </a:bodyPr>
          <a:lstStyle>
            <a:lvl1pPr algn="ctr" defTabSz="914400" rtl="0" eaLnBrk="1" latinLnBrk="0" hangingPunct="1">
              <a:lnSpc>
                <a:spcPct val="90000"/>
              </a:lnSpc>
              <a:spcBef>
                <a:spcPct val="0"/>
              </a:spcBef>
              <a:buNone/>
              <a:defRPr sz="4800" kern="1200" cap="all" baseline="0">
                <a:solidFill>
                  <a:schemeClr val="tx1"/>
                </a:solidFill>
                <a:effectLst/>
                <a:latin typeface="+mj-lt"/>
                <a:ea typeface="+mj-ea"/>
                <a:cs typeface="+mj-cs"/>
              </a:defRPr>
            </a:lvl1pPr>
          </a:lstStyle>
          <a:p>
            <a:r>
              <a:rPr lang="fr-FR" sz="5400" b="1" dirty="0" smtClean="0">
                <a:effectLst>
                  <a:innerShdw blurRad="63500" dist="50800" dir="13500000">
                    <a:prstClr val="black">
                      <a:alpha val="50000"/>
                    </a:prstClr>
                  </a:innerShdw>
                </a:effectLst>
              </a:rPr>
              <a:t>INTRODUCTION</a:t>
            </a:r>
            <a:endParaRPr lang="fr-FR" sz="5400" b="1" dirty="0">
              <a:effectLst>
                <a:innerShdw blurRad="63500" dist="50800" dir="13500000">
                  <a:prstClr val="black">
                    <a:alpha val="50000"/>
                  </a:prstClr>
                </a:innerShdw>
              </a:effectLst>
            </a:endParaRPr>
          </a:p>
        </p:txBody>
      </p:sp>
      <p:sp>
        <p:nvSpPr>
          <p:cNvPr id="5" name="Espace réservé du numéro de diapositive 4"/>
          <p:cNvSpPr txBox="1">
            <a:spLocks/>
          </p:cNvSpPr>
          <p:nvPr/>
        </p:nvSpPr>
        <p:spPr>
          <a:xfrm>
            <a:off x="11630025" y="6481762"/>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a:t>2</a:t>
            </a:r>
          </a:p>
        </p:txBody>
      </p:sp>
    </p:spTree>
    <p:extLst>
      <p:ext uri="{BB962C8B-B14F-4D97-AF65-F5344CB8AC3E}">
        <p14:creationId xmlns:p14="http://schemas.microsoft.com/office/powerpoint/2010/main" val="27035839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63000">
              <a:schemeClr val="accent1">
                <a:lumMod val="82000"/>
                <a:lumOff val="18000"/>
                <a:alpha val="72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re 1"/>
          <p:cNvSpPr txBox="1">
            <a:spLocks/>
          </p:cNvSpPr>
          <p:nvPr/>
        </p:nvSpPr>
        <p:spPr>
          <a:xfrm>
            <a:off x="0" y="1"/>
            <a:ext cx="12192000" cy="328612"/>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fr-FR" sz="2000" b="1" dirty="0" smtClean="0">
                <a:solidFill>
                  <a:schemeClr val="bg1"/>
                </a:solidFill>
                <a:latin typeface="Century Gothic" panose="020B0502020202020204" pitchFamily="34" charset="0"/>
                <a:cs typeface="Times New Roman" panose="02020603050405020304" pitchFamily="18" charset="0"/>
              </a:rPr>
              <a:t>Introduction</a:t>
            </a:r>
            <a:endParaRPr lang="fr-FR" sz="2000" b="1" dirty="0">
              <a:solidFill>
                <a:schemeClr val="bg1"/>
              </a:solidFill>
              <a:latin typeface="Century Gothic" panose="020B0502020202020204" pitchFamily="34" charset="0"/>
              <a:cs typeface="Times New Roman" panose="02020603050405020304" pitchFamily="18" charset="0"/>
            </a:endParaRPr>
          </a:p>
        </p:txBody>
      </p:sp>
      <p:sp>
        <p:nvSpPr>
          <p:cNvPr id="5" name="Espace réservé du numéro de diapositive 4"/>
          <p:cNvSpPr txBox="1">
            <a:spLocks/>
          </p:cNvSpPr>
          <p:nvPr/>
        </p:nvSpPr>
        <p:spPr>
          <a:xfrm>
            <a:off x="11630025" y="6481762"/>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a:t>3</a:t>
            </a:r>
          </a:p>
        </p:txBody>
      </p:sp>
      <p:sp>
        <p:nvSpPr>
          <p:cNvPr id="10" name="Pentagone 9"/>
          <p:cNvSpPr/>
          <p:nvPr/>
        </p:nvSpPr>
        <p:spPr>
          <a:xfrm>
            <a:off x="329432" y="648234"/>
            <a:ext cx="2909068" cy="522796"/>
          </a:xfrm>
          <a:prstGeom prst="homePlate">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b="1" dirty="0" smtClean="0">
                <a:solidFill>
                  <a:schemeClr val="bg1"/>
                </a:solidFill>
              </a:rPr>
              <a:t>CONTEXTE DU PROJET </a:t>
            </a:r>
            <a:endParaRPr lang="fr-FR" sz="2000" b="1" dirty="0">
              <a:solidFill>
                <a:schemeClr val="bg1"/>
              </a:solidFill>
            </a:endParaRPr>
          </a:p>
        </p:txBody>
      </p:sp>
      <p:sp>
        <p:nvSpPr>
          <p:cNvPr id="11" name="Pentagone 6"/>
          <p:cNvSpPr/>
          <p:nvPr/>
        </p:nvSpPr>
        <p:spPr>
          <a:xfrm>
            <a:off x="3210744" y="1171030"/>
            <a:ext cx="8700268" cy="1521575"/>
          </a:xfrm>
          <a:custGeom>
            <a:avLst/>
            <a:gdLst>
              <a:gd name="connsiteX0" fmla="*/ 0 w 8772187"/>
              <a:gd name="connsiteY0" fmla="*/ 0 h 1521575"/>
              <a:gd name="connsiteX1" fmla="*/ 8011400 w 8772187"/>
              <a:gd name="connsiteY1" fmla="*/ 0 h 1521575"/>
              <a:gd name="connsiteX2" fmla="*/ 8772187 w 8772187"/>
              <a:gd name="connsiteY2" fmla="*/ 760788 h 1521575"/>
              <a:gd name="connsiteX3" fmla="*/ 8011400 w 8772187"/>
              <a:gd name="connsiteY3" fmla="*/ 1521575 h 1521575"/>
              <a:gd name="connsiteX4" fmla="*/ 0 w 8772187"/>
              <a:gd name="connsiteY4" fmla="*/ 1521575 h 1521575"/>
              <a:gd name="connsiteX5" fmla="*/ 0 w 8772187"/>
              <a:gd name="connsiteY5" fmla="*/ 0 h 1521575"/>
              <a:gd name="connsiteX0" fmla="*/ 0 w 8772187"/>
              <a:gd name="connsiteY0" fmla="*/ 0 h 1521575"/>
              <a:gd name="connsiteX1" fmla="*/ 8699769 w 8772187"/>
              <a:gd name="connsiteY1" fmla="*/ 10274 h 1521575"/>
              <a:gd name="connsiteX2" fmla="*/ 8772187 w 8772187"/>
              <a:gd name="connsiteY2" fmla="*/ 760788 h 1521575"/>
              <a:gd name="connsiteX3" fmla="*/ 8011400 w 8772187"/>
              <a:gd name="connsiteY3" fmla="*/ 1521575 h 1521575"/>
              <a:gd name="connsiteX4" fmla="*/ 0 w 8772187"/>
              <a:gd name="connsiteY4" fmla="*/ 1521575 h 1521575"/>
              <a:gd name="connsiteX5" fmla="*/ 0 w 8772187"/>
              <a:gd name="connsiteY5" fmla="*/ 0 h 1521575"/>
              <a:gd name="connsiteX0" fmla="*/ 0 w 8700268"/>
              <a:gd name="connsiteY0" fmla="*/ 0 h 1521575"/>
              <a:gd name="connsiteX1" fmla="*/ 8699769 w 8700268"/>
              <a:gd name="connsiteY1" fmla="*/ 10274 h 1521575"/>
              <a:gd name="connsiteX2" fmla="*/ 8700268 w 8700268"/>
              <a:gd name="connsiteY2" fmla="*/ 760788 h 1521575"/>
              <a:gd name="connsiteX3" fmla="*/ 8011400 w 8700268"/>
              <a:gd name="connsiteY3" fmla="*/ 1521575 h 1521575"/>
              <a:gd name="connsiteX4" fmla="*/ 0 w 8700268"/>
              <a:gd name="connsiteY4" fmla="*/ 1521575 h 1521575"/>
              <a:gd name="connsiteX5" fmla="*/ 0 w 8700268"/>
              <a:gd name="connsiteY5" fmla="*/ 0 h 1521575"/>
              <a:gd name="connsiteX0" fmla="*/ 0 w 8700268"/>
              <a:gd name="connsiteY0" fmla="*/ 0 h 1521575"/>
              <a:gd name="connsiteX1" fmla="*/ 8699769 w 8700268"/>
              <a:gd name="connsiteY1" fmla="*/ 10274 h 1521575"/>
              <a:gd name="connsiteX2" fmla="*/ 8700268 w 8700268"/>
              <a:gd name="connsiteY2" fmla="*/ 760788 h 1521575"/>
              <a:gd name="connsiteX3" fmla="*/ 8679221 w 8700268"/>
              <a:gd name="connsiteY3" fmla="*/ 1511301 h 1521575"/>
              <a:gd name="connsiteX4" fmla="*/ 0 w 8700268"/>
              <a:gd name="connsiteY4" fmla="*/ 1521575 h 1521575"/>
              <a:gd name="connsiteX5" fmla="*/ 0 w 8700268"/>
              <a:gd name="connsiteY5" fmla="*/ 0 h 1521575"/>
              <a:gd name="connsiteX0" fmla="*/ 0 w 8700268"/>
              <a:gd name="connsiteY0" fmla="*/ 0 h 1521575"/>
              <a:gd name="connsiteX1" fmla="*/ 8699769 w 8700268"/>
              <a:gd name="connsiteY1" fmla="*/ 10274 h 1521575"/>
              <a:gd name="connsiteX2" fmla="*/ 8700268 w 8700268"/>
              <a:gd name="connsiteY2" fmla="*/ 760788 h 1521575"/>
              <a:gd name="connsiteX3" fmla="*/ 8698271 w 8700268"/>
              <a:gd name="connsiteY3" fmla="*/ 1511301 h 1521575"/>
              <a:gd name="connsiteX4" fmla="*/ 0 w 8700268"/>
              <a:gd name="connsiteY4" fmla="*/ 1521575 h 1521575"/>
              <a:gd name="connsiteX5" fmla="*/ 0 w 8700268"/>
              <a:gd name="connsiteY5" fmla="*/ 0 h 152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00268" h="1521575">
                <a:moveTo>
                  <a:pt x="0" y="0"/>
                </a:moveTo>
                <a:lnTo>
                  <a:pt x="8699769" y="10274"/>
                </a:lnTo>
                <a:cubicBezTo>
                  <a:pt x="8699935" y="260445"/>
                  <a:pt x="8700102" y="510617"/>
                  <a:pt x="8700268" y="760788"/>
                </a:cubicBezTo>
                <a:cubicBezTo>
                  <a:pt x="8699602" y="1010959"/>
                  <a:pt x="8698937" y="1261130"/>
                  <a:pt x="8698271" y="1511301"/>
                </a:cubicBezTo>
                <a:lnTo>
                  <a:pt x="0" y="1521575"/>
                </a:lnTo>
                <a:lnTo>
                  <a:pt x="0" y="0"/>
                </a:lnTo>
                <a:close/>
              </a:path>
            </a:pathLst>
          </a:cu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2000" b="1" dirty="0" smtClean="0">
                <a:solidFill>
                  <a:schemeClr val="bg1"/>
                </a:solidFill>
              </a:rPr>
              <a:t>Cette solution doit permettre de localiser les </a:t>
            </a:r>
            <a:r>
              <a:rPr lang="fr-FR" sz="2000" b="1" dirty="0" smtClean="0"/>
              <a:t>nœuds administrés, d’envoyer les informations sur les équipements défectueux vers le nœud de supervision et ainsi de prendre en charge le maintien.</a:t>
            </a:r>
            <a:r>
              <a:rPr lang="fr-FR" sz="2000" dirty="0" smtClean="0"/>
              <a:t>  </a:t>
            </a:r>
            <a:endParaRPr lang="fr-FR" sz="2000" b="1" dirty="0">
              <a:solidFill>
                <a:schemeClr val="bg1"/>
              </a:solidFill>
            </a:endParaRPr>
          </a:p>
        </p:txBody>
      </p:sp>
      <p:sp>
        <p:nvSpPr>
          <p:cNvPr id="12" name="Pentagone 6"/>
          <p:cNvSpPr/>
          <p:nvPr/>
        </p:nvSpPr>
        <p:spPr>
          <a:xfrm>
            <a:off x="3210744" y="3412908"/>
            <a:ext cx="8700268" cy="2336727"/>
          </a:xfrm>
          <a:custGeom>
            <a:avLst/>
            <a:gdLst>
              <a:gd name="connsiteX0" fmla="*/ 0 w 8772187"/>
              <a:gd name="connsiteY0" fmla="*/ 0 h 1521575"/>
              <a:gd name="connsiteX1" fmla="*/ 8011400 w 8772187"/>
              <a:gd name="connsiteY1" fmla="*/ 0 h 1521575"/>
              <a:gd name="connsiteX2" fmla="*/ 8772187 w 8772187"/>
              <a:gd name="connsiteY2" fmla="*/ 760788 h 1521575"/>
              <a:gd name="connsiteX3" fmla="*/ 8011400 w 8772187"/>
              <a:gd name="connsiteY3" fmla="*/ 1521575 h 1521575"/>
              <a:gd name="connsiteX4" fmla="*/ 0 w 8772187"/>
              <a:gd name="connsiteY4" fmla="*/ 1521575 h 1521575"/>
              <a:gd name="connsiteX5" fmla="*/ 0 w 8772187"/>
              <a:gd name="connsiteY5" fmla="*/ 0 h 1521575"/>
              <a:gd name="connsiteX0" fmla="*/ 0 w 8772187"/>
              <a:gd name="connsiteY0" fmla="*/ 0 h 1521575"/>
              <a:gd name="connsiteX1" fmla="*/ 8699769 w 8772187"/>
              <a:gd name="connsiteY1" fmla="*/ 10274 h 1521575"/>
              <a:gd name="connsiteX2" fmla="*/ 8772187 w 8772187"/>
              <a:gd name="connsiteY2" fmla="*/ 760788 h 1521575"/>
              <a:gd name="connsiteX3" fmla="*/ 8011400 w 8772187"/>
              <a:gd name="connsiteY3" fmla="*/ 1521575 h 1521575"/>
              <a:gd name="connsiteX4" fmla="*/ 0 w 8772187"/>
              <a:gd name="connsiteY4" fmla="*/ 1521575 h 1521575"/>
              <a:gd name="connsiteX5" fmla="*/ 0 w 8772187"/>
              <a:gd name="connsiteY5" fmla="*/ 0 h 1521575"/>
              <a:gd name="connsiteX0" fmla="*/ 0 w 8700268"/>
              <a:gd name="connsiteY0" fmla="*/ 0 h 1521575"/>
              <a:gd name="connsiteX1" fmla="*/ 8699769 w 8700268"/>
              <a:gd name="connsiteY1" fmla="*/ 10274 h 1521575"/>
              <a:gd name="connsiteX2" fmla="*/ 8700268 w 8700268"/>
              <a:gd name="connsiteY2" fmla="*/ 760788 h 1521575"/>
              <a:gd name="connsiteX3" fmla="*/ 8011400 w 8700268"/>
              <a:gd name="connsiteY3" fmla="*/ 1521575 h 1521575"/>
              <a:gd name="connsiteX4" fmla="*/ 0 w 8700268"/>
              <a:gd name="connsiteY4" fmla="*/ 1521575 h 1521575"/>
              <a:gd name="connsiteX5" fmla="*/ 0 w 8700268"/>
              <a:gd name="connsiteY5" fmla="*/ 0 h 1521575"/>
              <a:gd name="connsiteX0" fmla="*/ 0 w 8700268"/>
              <a:gd name="connsiteY0" fmla="*/ 0 h 1521575"/>
              <a:gd name="connsiteX1" fmla="*/ 8699769 w 8700268"/>
              <a:gd name="connsiteY1" fmla="*/ 10274 h 1521575"/>
              <a:gd name="connsiteX2" fmla="*/ 8700268 w 8700268"/>
              <a:gd name="connsiteY2" fmla="*/ 760788 h 1521575"/>
              <a:gd name="connsiteX3" fmla="*/ 8679221 w 8700268"/>
              <a:gd name="connsiteY3" fmla="*/ 1511301 h 1521575"/>
              <a:gd name="connsiteX4" fmla="*/ 0 w 8700268"/>
              <a:gd name="connsiteY4" fmla="*/ 1521575 h 1521575"/>
              <a:gd name="connsiteX5" fmla="*/ 0 w 8700268"/>
              <a:gd name="connsiteY5" fmla="*/ 0 h 1521575"/>
              <a:gd name="connsiteX0" fmla="*/ 0 w 8700268"/>
              <a:gd name="connsiteY0" fmla="*/ 0 h 1521575"/>
              <a:gd name="connsiteX1" fmla="*/ 8699769 w 8700268"/>
              <a:gd name="connsiteY1" fmla="*/ 10274 h 1521575"/>
              <a:gd name="connsiteX2" fmla="*/ 8700268 w 8700268"/>
              <a:gd name="connsiteY2" fmla="*/ 760788 h 1521575"/>
              <a:gd name="connsiteX3" fmla="*/ 8698271 w 8700268"/>
              <a:gd name="connsiteY3" fmla="*/ 1511301 h 1521575"/>
              <a:gd name="connsiteX4" fmla="*/ 0 w 8700268"/>
              <a:gd name="connsiteY4" fmla="*/ 1521575 h 1521575"/>
              <a:gd name="connsiteX5" fmla="*/ 0 w 8700268"/>
              <a:gd name="connsiteY5" fmla="*/ 0 h 152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00268" h="1521575">
                <a:moveTo>
                  <a:pt x="0" y="0"/>
                </a:moveTo>
                <a:lnTo>
                  <a:pt x="8699769" y="10274"/>
                </a:lnTo>
                <a:cubicBezTo>
                  <a:pt x="8699935" y="260445"/>
                  <a:pt x="8700102" y="510617"/>
                  <a:pt x="8700268" y="760788"/>
                </a:cubicBezTo>
                <a:cubicBezTo>
                  <a:pt x="8699602" y="1010959"/>
                  <a:pt x="8698937" y="1261130"/>
                  <a:pt x="8698271" y="1511301"/>
                </a:cubicBezTo>
                <a:lnTo>
                  <a:pt x="0" y="1521575"/>
                </a:lnTo>
                <a:lnTo>
                  <a:pt x="0" y="0"/>
                </a:lnTo>
                <a:close/>
              </a:path>
            </a:pathLst>
          </a:cu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pitchFamily="2" charset="2"/>
              <a:buChar char="v"/>
            </a:pPr>
            <a:r>
              <a:rPr lang="fr-FR" sz="2000" b="1" dirty="0" smtClean="0">
                <a:solidFill>
                  <a:schemeClr val="bg1"/>
                </a:solidFill>
              </a:rPr>
              <a:t>Surveiller la disponibilité des équipements et services</a:t>
            </a:r>
          </a:p>
          <a:p>
            <a:pPr marL="342900" indent="-342900" algn="just">
              <a:buFont typeface="Wingdings" panose="05000000000000000000" pitchFamily="2" charset="2"/>
              <a:buChar char="v"/>
            </a:pPr>
            <a:r>
              <a:rPr lang="fr-FR" sz="2000" b="1" dirty="0" smtClean="0">
                <a:solidFill>
                  <a:schemeClr val="bg1"/>
                </a:solidFill>
              </a:rPr>
              <a:t>Surveiller la connexion internet</a:t>
            </a:r>
          </a:p>
          <a:p>
            <a:pPr marL="342900" indent="-342900" algn="just">
              <a:buFont typeface="Wingdings" panose="05000000000000000000" pitchFamily="2" charset="2"/>
              <a:buChar char="v"/>
            </a:pPr>
            <a:r>
              <a:rPr lang="fr-FR" sz="2000" b="1" dirty="0" smtClean="0">
                <a:solidFill>
                  <a:schemeClr val="bg1"/>
                </a:solidFill>
              </a:rPr>
              <a:t>Surveiller l’usage du CPU, RAM, Disque dur</a:t>
            </a:r>
          </a:p>
          <a:p>
            <a:pPr marL="342900" indent="-342900" algn="just">
              <a:buFont typeface="Wingdings" panose="05000000000000000000" pitchFamily="2" charset="2"/>
              <a:buChar char="v"/>
            </a:pPr>
            <a:r>
              <a:rPr lang="fr-FR" sz="2000" b="1" dirty="0" smtClean="0">
                <a:solidFill>
                  <a:schemeClr val="bg1"/>
                </a:solidFill>
              </a:rPr>
              <a:t>Être Alerter en cas de problème</a:t>
            </a:r>
          </a:p>
          <a:p>
            <a:pPr marL="342900" indent="-342900" algn="just">
              <a:buFont typeface="Wingdings" panose="05000000000000000000" pitchFamily="2" charset="2"/>
              <a:buChar char="v"/>
            </a:pPr>
            <a:r>
              <a:rPr lang="fr-FR" sz="2000" b="1" dirty="0" smtClean="0">
                <a:solidFill>
                  <a:schemeClr val="bg1"/>
                </a:solidFill>
              </a:rPr>
              <a:t>Ressortir le comportement des ressources surveillées sur une période déterminer</a:t>
            </a:r>
          </a:p>
          <a:p>
            <a:pPr marL="342900" indent="-342900" algn="just">
              <a:buFont typeface="Wingdings" panose="05000000000000000000" pitchFamily="2" charset="2"/>
              <a:buChar char="v"/>
            </a:pPr>
            <a:r>
              <a:rPr lang="fr-FR" sz="2000" b="1" dirty="0" smtClean="0">
                <a:solidFill>
                  <a:schemeClr val="bg1"/>
                </a:solidFill>
              </a:rPr>
              <a:t>Ressortir une carte de réseau</a:t>
            </a:r>
            <a:endParaRPr lang="fr-FR" sz="2000" b="1" dirty="0">
              <a:solidFill>
                <a:schemeClr val="bg1"/>
              </a:solidFill>
            </a:endParaRPr>
          </a:p>
        </p:txBody>
      </p:sp>
    </p:spTree>
    <p:extLst>
      <p:ext uri="{BB962C8B-B14F-4D97-AF65-F5344CB8AC3E}">
        <p14:creationId xmlns:p14="http://schemas.microsoft.com/office/powerpoint/2010/main" val="37717383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63000">
              <a:schemeClr val="accent1">
                <a:lumMod val="82000"/>
                <a:lumOff val="18000"/>
                <a:alpha val="72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Espace réservé du numéro de diapositive 4"/>
          <p:cNvSpPr txBox="1">
            <a:spLocks/>
          </p:cNvSpPr>
          <p:nvPr/>
        </p:nvSpPr>
        <p:spPr>
          <a:xfrm>
            <a:off x="11630025" y="6481762"/>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a:t>4</a:t>
            </a:r>
          </a:p>
        </p:txBody>
      </p:sp>
      <p:sp>
        <p:nvSpPr>
          <p:cNvPr id="5" name="Titre 1"/>
          <p:cNvSpPr txBox="1">
            <a:spLocks/>
          </p:cNvSpPr>
          <p:nvPr/>
        </p:nvSpPr>
        <p:spPr>
          <a:xfrm>
            <a:off x="0" y="1"/>
            <a:ext cx="12192000" cy="328612"/>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fr-FR" sz="2000" b="1" dirty="0" smtClean="0">
                <a:solidFill>
                  <a:schemeClr val="bg1"/>
                </a:solidFill>
                <a:latin typeface="Century Gothic" panose="020B0502020202020204" pitchFamily="34" charset="0"/>
                <a:cs typeface="Times New Roman" panose="02020603050405020304" pitchFamily="18" charset="0"/>
              </a:rPr>
              <a:t>Introduction</a:t>
            </a:r>
            <a:endParaRPr lang="fr-FR" sz="2000" b="1" dirty="0">
              <a:solidFill>
                <a:schemeClr val="bg1"/>
              </a:solidFill>
              <a:latin typeface="Century Gothic" panose="020B0502020202020204" pitchFamily="34" charset="0"/>
              <a:cs typeface="Times New Roman" panose="02020603050405020304" pitchFamily="18" charset="0"/>
            </a:endParaRPr>
          </a:p>
        </p:txBody>
      </p:sp>
      <p:sp>
        <p:nvSpPr>
          <p:cNvPr id="6" name="Pentagone 5"/>
          <p:cNvSpPr/>
          <p:nvPr/>
        </p:nvSpPr>
        <p:spPr>
          <a:xfrm>
            <a:off x="321989" y="742807"/>
            <a:ext cx="2629640" cy="533543"/>
          </a:xfrm>
          <a:prstGeom prst="homePlate">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smtClean="0">
                <a:solidFill>
                  <a:schemeClr val="bg1"/>
                </a:solidFill>
              </a:rPr>
              <a:t>PROBLEMATIQUE</a:t>
            </a:r>
            <a:endParaRPr lang="fr-FR" sz="2400" b="1" dirty="0">
              <a:solidFill>
                <a:schemeClr val="bg1"/>
              </a:solidFill>
            </a:endParaRPr>
          </a:p>
        </p:txBody>
      </p:sp>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34712" y="582383"/>
            <a:ext cx="876300" cy="854390"/>
          </a:xfrm>
          <a:prstGeom prst="ellipse">
            <a:avLst/>
          </a:prstGeom>
          <a:ln>
            <a:noFill/>
          </a:ln>
          <a:effectLst>
            <a:softEdge rad="112500"/>
          </a:effectLst>
        </p:spPr>
      </p:pic>
      <p:sp>
        <p:nvSpPr>
          <p:cNvPr id="8" name="Rectangle 7"/>
          <p:cNvSpPr/>
          <p:nvPr/>
        </p:nvSpPr>
        <p:spPr>
          <a:xfrm>
            <a:off x="1775341" y="1690544"/>
            <a:ext cx="3314931" cy="65583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t="100000" r="100000"/>
            </a:path>
            <a:tileRect l="-100000" b="-100000"/>
          </a:gra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rPr>
              <a:t>Optimiser la solution déjà mise en place</a:t>
            </a:r>
            <a:endParaRPr lang="fr-FR" sz="2000" b="1" dirty="0">
              <a:solidFill>
                <a:schemeClr val="tx1"/>
              </a:solidFill>
            </a:endParaRPr>
          </a:p>
        </p:txBody>
      </p:sp>
      <p:sp>
        <p:nvSpPr>
          <p:cNvPr id="9" name="Rectangle 8"/>
          <p:cNvSpPr/>
          <p:nvPr/>
        </p:nvSpPr>
        <p:spPr>
          <a:xfrm>
            <a:off x="7099816" y="1687174"/>
            <a:ext cx="3314931" cy="65583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t="100000" r="100000"/>
            </a:path>
            <a:tileRect l="-100000" b="-100000"/>
          </a:gra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rPr>
              <a:t>Avoir une vue sur les équipements interconnectés</a:t>
            </a:r>
            <a:endParaRPr lang="fr-FR" sz="2000" b="1" dirty="0">
              <a:solidFill>
                <a:schemeClr val="tx1"/>
              </a:solidFill>
            </a:endParaRPr>
          </a:p>
        </p:txBody>
      </p:sp>
      <p:sp>
        <p:nvSpPr>
          <p:cNvPr id="10" name="Rectangle 9"/>
          <p:cNvSpPr/>
          <p:nvPr/>
        </p:nvSpPr>
        <p:spPr>
          <a:xfrm>
            <a:off x="4438534" y="2749355"/>
            <a:ext cx="3314931" cy="65583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t="100000" r="100000"/>
            </a:path>
            <a:tileRect l="-100000" b="-100000"/>
          </a:gra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rPr>
              <a:t>Être informer lorsqu’un client n’a pas la connexion</a:t>
            </a:r>
            <a:endParaRPr lang="fr-FR" sz="2000" b="1" dirty="0">
              <a:solidFill>
                <a:schemeClr val="tx1"/>
              </a:solidFill>
            </a:endParaRPr>
          </a:p>
        </p:txBody>
      </p:sp>
      <p:sp>
        <p:nvSpPr>
          <p:cNvPr id="11" name="Pentagone 10"/>
          <p:cNvSpPr/>
          <p:nvPr/>
        </p:nvSpPr>
        <p:spPr>
          <a:xfrm>
            <a:off x="321989" y="4360567"/>
            <a:ext cx="3216960" cy="533543"/>
          </a:xfrm>
          <a:prstGeom prst="homePlate">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smtClean="0">
                <a:solidFill>
                  <a:schemeClr val="bg1"/>
                </a:solidFill>
              </a:rPr>
              <a:t>OBJECTIFS DE L’ETUDE</a:t>
            </a:r>
            <a:endParaRPr lang="fr-FR" sz="2400" b="1" dirty="0">
              <a:solidFill>
                <a:schemeClr val="bg1"/>
              </a:solidFill>
            </a:endParaRPr>
          </a:p>
        </p:txBody>
      </p:sp>
      <p:sp>
        <p:nvSpPr>
          <p:cNvPr id="12" name="Rectangle 11"/>
          <p:cNvSpPr/>
          <p:nvPr/>
        </p:nvSpPr>
        <p:spPr>
          <a:xfrm>
            <a:off x="3970286" y="4140583"/>
            <a:ext cx="5954464" cy="1685346"/>
          </a:xfrm>
          <a:prstGeom prst="rect">
            <a:avLst/>
          </a:prstGeom>
          <a:gradFill flip="none" rotWithShape="1">
            <a:gsLst>
              <a:gs pos="0">
                <a:schemeClr val="accent6"/>
              </a:gs>
              <a:gs pos="0">
                <a:srgbClr val="00FF00">
                  <a:tint val="44500"/>
                  <a:satMod val="160000"/>
                </a:srgbClr>
              </a:gs>
              <a:gs pos="0">
                <a:srgbClr val="00FF00">
                  <a:tint val="23500"/>
                  <a:satMod val="160000"/>
                </a:srgbClr>
              </a:gs>
            </a:gsLst>
            <a:lin ang="0" scaled="1"/>
            <a:tileRect/>
          </a:gradFill>
          <a:ln>
            <a:noFill/>
          </a:ln>
          <a:effectLst>
            <a:glow rad="203200">
              <a:srgbClr val="00B050">
                <a:alpha val="60000"/>
              </a:srgb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q"/>
            </a:pPr>
            <a:r>
              <a:rPr lang="fr-FR" sz="2000" b="1" dirty="0" smtClean="0">
                <a:solidFill>
                  <a:schemeClr val="tx1"/>
                </a:solidFill>
              </a:rPr>
              <a:t>Éviter les longs arrêts de service</a:t>
            </a:r>
          </a:p>
          <a:p>
            <a:pPr marL="285750" indent="-285750">
              <a:buFont typeface="Wingdings" panose="05000000000000000000" pitchFamily="2" charset="2"/>
              <a:buChar char="q"/>
            </a:pPr>
            <a:r>
              <a:rPr lang="fr-FR" sz="2000" b="1" dirty="0" smtClean="0">
                <a:solidFill>
                  <a:schemeClr val="tx1"/>
                </a:solidFill>
              </a:rPr>
              <a:t>Détecter et prévenir les pannes</a:t>
            </a:r>
          </a:p>
          <a:p>
            <a:pPr marL="285750" indent="-285750">
              <a:buFont typeface="Wingdings" panose="05000000000000000000" pitchFamily="2" charset="2"/>
              <a:buChar char="q"/>
            </a:pPr>
            <a:r>
              <a:rPr lang="fr-FR" sz="2000" b="1" dirty="0" smtClean="0">
                <a:solidFill>
                  <a:schemeClr val="tx1"/>
                </a:solidFill>
              </a:rPr>
              <a:t>Avoir une vue d’ensemble sur les équipements interconnectés</a:t>
            </a:r>
          </a:p>
          <a:p>
            <a:pPr marL="285750" indent="-285750">
              <a:buFont typeface="Wingdings" panose="05000000000000000000" pitchFamily="2" charset="2"/>
              <a:buChar char="q"/>
            </a:pPr>
            <a:r>
              <a:rPr lang="fr-FR" sz="2000" b="1" dirty="0" smtClean="0">
                <a:solidFill>
                  <a:schemeClr val="tx1"/>
                </a:solidFill>
              </a:rPr>
              <a:t>Être alerter lorsqu’il y a un problème</a:t>
            </a:r>
          </a:p>
          <a:p>
            <a:pPr marL="285750" indent="-285750" algn="ctr">
              <a:buFont typeface="Wingdings" panose="05000000000000000000" pitchFamily="2" charset="2"/>
              <a:buChar char="q"/>
            </a:pPr>
            <a:endParaRPr lang="fr-FR" sz="2000" b="1" dirty="0" smtClean="0">
              <a:solidFill>
                <a:schemeClr val="tx1"/>
              </a:solidFill>
            </a:endParaRPr>
          </a:p>
          <a:p>
            <a:pPr algn="ctr"/>
            <a:endParaRPr lang="fr-FR" sz="2000" b="1" dirty="0">
              <a:solidFill>
                <a:schemeClr val="tx1"/>
              </a:solidFill>
            </a:endParaRPr>
          </a:p>
        </p:txBody>
      </p:sp>
    </p:spTree>
    <p:extLst>
      <p:ext uri="{BB962C8B-B14F-4D97-AF65-F5344CB8AC3E}">
        <p14:creationId xmlns:p14="http://schemas.microsoft.com/office/powerpoint/2010/main" val="179487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3000">
              <a:schemeClr val="accent1">
                <a:lumMod val="82000"/>
                <a:lumOff val="18000"/>
                <a:alpha val="72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Espace réservé du numéro de diapositive 4"/>
          <p:cNvSpPr txBox="1">
            <a:spLocks/>
          </p:cNvSpPr>
          <p:nvPr/>
        </p:nvSpPr>
        <p:spPr>
          <a:xfrm>
            <a:off x="11630025" y="6481762"/>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a:t>5</a:t>
            </a:r>
          </a:p>
        </p:txBody>
      </p:sp>
      <p:sp>
        <p:nvSpPr>
          <p:cNvPr id="6" name="Titre 1"/>
          <p:cNvSpPr txBox="1">
            <a:spLocks/>
          </p:cNvSpPr>
          <p:nvPr/>
        </p:nvSpPr>
        <p:spPr>
          <a:xfrm>
            <a:off x="3278202" y="2893218"/>
            <a:ext cx="5635595" cy="1071563"/>
          </a:xfrm>
          <a:prstGeom prst="rect">
            <a:avLst/>
          </a:prstGeom>
          <a:solidFill>
            <a:schemeClr val="accent1">
              <a:lumMod val="40000"/>
              <a:lumOff val="60000"/>
            </a:schemeClr>
          </a:solidFill>
          <a:ln>
            <a:noFill/>
          </a:ln>
          <a:effectLst>
            <a:outerShdw blurRad="149987" dist="250190" dir="8460000" algn="ctr">
              <a:srgbClr val="000000">
                <a:alpha val="28000"/>
              </a:srgbClr>
            </a:outerShdw>
            <a:reflection blurRad="6350" stA="50000" endA="300" endPos="55500" dist="50800" dir="5400000" sy="-100000" algn="bl" rotWithShape="0"/>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noAutofit/>
          </a:bodyPr>
          <a:lstStyle>
            <a:lvl1pPr algn="ctr" defTabSz="914400" rtl="0" eaLnBrk="1" latinLnBrk="0" hangingPunct="1">
              <a:lnSpc>
                <a:spcPct val="90000"/>
              </a:lnSpc>
              <a:spcBef>
                <a:spcPct val="0"/>
              </a:spcBef>
              <a:buNone/>
              <a:defRPr sz="4800" kern="1200" cap="all" baseline="0">
                <a:solidFill>
                  <a:schemeClr val="tx1"/>
                </a:solidFill>
                <a:effectLst/>
                <a:latin typeface="+mj-lt"/>
                <a:ea typeface="+mj-ea"/>
                <a:cs typeface="+mj-cs"/>
              </a:defRPr>
            </a:lvl1pPr>
          </a:lstStyle>
          <a:p>
            <a:r>
              <a:rPr lang="fr-FR" sz="5400" b="1" dirty="0" smtClean="0">
                <a:effectLst>
                  <a:innerShdw blurRad="63500" dist="50800" dir="13500000">
                    <a:prstClr val="black">
                      <a:alpha val="50000"/>
                    </a:prstClr>
                  </a:innerShdw>
                </a:effectLst>
              </a:rPr>
              <a:t>I- GENERALITES</a:t>
            </a:r>
            <a:endParaRPr lang="fr-FR" sz="5400" b="1" dirty="0">
              <a:effectLst>
                <a:innerShdw blurRad="63500" dist="50800" dir="13500000">
                  <a:prstClr val="black">
                    <a:alpha val="50000"/>
                  </a:prstClr>
                </a:innerShdw>
              </a:effectLst>
            </a:endParaRPr>
          </a:p>
        </p:txBody>
      </p:sp>
    </p:spTree>
    <p:extLst>
      <p:ext uri="{BB962C8B-B14F-4D97-AF65-F5344CB8AC3E}">
        <p14:creationId xmlns:p14="http://schemas.microsoft.com/office/powerpoint/2010/main" val="262908151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63000">
              <a:schemeClr val="accent1">
                <a:lumMod val="82000"/>
                <a:lumOff val="18000"/>
                <a:alpha val="72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re 1"/>
          <p:cNvSpPr txBox="1">
            <a:spLocks/>
          </p:cNvSpPr>
          <p:nvPr/>
        </p:nvSpPr>
        <p:spPr>
          <a:xfrm>
            <a:off x="0" y="1"/>
            <a:ext cx="12192000" cy="328612"/>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fr-FR" sz="2000" b="1" dirty="0" smtClean="0">
                <a:solidFill>
                  <a:schemeClr val="bg1"/>
                </a:solidFill>
                <a:latin typeface="Century Gothic" panose="020B0502020202020204" pitchFamily="34" charset="0"/>
                <a:cs typeface="Times New Roman" panose="02020603050405020304" pitchFamily="18" charset="0"/>
              </a:rPr>
              <a:t>GENERALITES</a:t>
            </a:r>
            <a:endParaRPr lang="fr-FR" sz="2000" b="1" dirty="0">
              <a:solidFill>
                <a:schemeClr val="bg1"/>
              </a:solidFill>
              <a:latin typeface="Century Gothic" panose="020B0502020202020204" pitchFamily="34" charset="0"/>
              <a:cs typeface="Times New Roman" panose="02020603050405020304" pitchFamily="18" charset="0"/>
            </a:endParaRPr>
          </a:p>
        </p:txBody>
      </p:sp>
      <p:sp>
        <p:nvSpPr>
          <p:cNvPr id="5" name="Pentagone 4"/>
          <p:cNvSpPr/>
          <p:nvPr/>
        </p:nvSpPr>
        <p:spPr>
          <a:xfrm>
            <a:off x="-1" y="342498"/>
            <a:ext cx="6946711" cy="536178"/>
          </a:xfrm>
          <a:prstGeom prst="homePlate">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smtClean="0">
                <a:solidFill>
                  <a:schemeClr val="bg1"/>
                </a:solidFill>
              </a:rPr>
              <a:t>I.1 PRESENTATION DE LA STRUCTURE D’ACCUEIL</a:t>
            </a:r>
            <a:endParaRPr lang="fr-FR" sz="2400" b="1" dirty="0">
              <a:solidFill>
                <a:schemeClr val="bg1"/>
              </a:solidFill>
            </a:endParaRPr>
          </a:p>
        </p:txBody>
      </p:sp>
      <p:sp>
        <p:nvSpPr>
          <p:cNvPr id="6" name="Carré corné 5"/>
          <p:cNvSpPr/>
          <p:nvPr/>
        </p:nvSpPr>
        <p:spPr>
          <a:xfrm>
            <a:off x="96036" y="1190983"/>
            <a:ext cx="5646738" cy="5247584"/>
          </a:xfrm>
          <a:prstGeom prst="foldedCorner">
            <a:avLst/>
          </a:prstGeom>
          <a:solidFill>
            <a:schemeClr val="bg2">
              <a:lumMod val="60000"/>
              <a:lumOff val="40000"/>
            </a:schemeClr>
          </a:solidFill>
          <a:ln w="28575">
            <a:solidFill>
              <a:schemeClr val="accent1"/>
            </a:solidFill>
          </a:ln>
          <a:effectLst>
            <a:glow rad="228600">
              <a:schemeClr val="accent1">
                <a:satMod val="175000"/>
                <a:alpha val="40000"/>
              </a:schemeClr>
            </a:glow>
            <a:reflection blurRad="6350" stA="50000" endA="300" endPos="38500" dist="50800" dir="5400000" sy="-100000" algn="bl" rotWithShape="0"/>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nSpc>
                <a:spcPct val="150000"/>
              </a:lnSpc>
              <a:buFont typeface="Wingdings" panose="05000000000000000000" pitchFamily="2" charset="2"/>
              <a:buChar char="Ø"/>
            </a:pPr>
            <a:r>
              <a:rPr lang="fr-FR" sz="2200" u="sng" dirty="0" smtClean="0">
                <a:solidFill>
                  <a:schemeClr val="tx1"/>
                </a:solidFill>
              </a:rPr>
              <a:t>Dénomination</a:t>
            </a:r>
            <a:r>
              <a:rPr lang="fr-FR" sz="2200" dirty="0" smtClean="0">
                <a:solidFill>
                  <a:schemeClr val="tx1"/>
                </a:solidFill>
              </a:rPr>
              <a:t> </a:t>
            </a:r>
            <a:r>
              <a:rPr lang="fr-FR" sz="2200" b="1" dirty="0" smtClean="0">
                <a:solidFill>
                  <a:schemeClr val="tx1"/>
                </a:solidFill>
              </a:rPr>
              <a:t>: D’G</a:t>
            </a:r>
          </a:p>
          <a:p>
            <a:pPr marL="342900" indent="-342900">
              <a:lnSpc>
                <a:spcPct val="200000"/>
              </a:lnSpc>
              <a:buFont typeface="Wingdings" panose="05000000000000000000" pitchFamily="2" charset="2"/>
              <a:buChar char="Ø"/>
            </a:pPr>
            <a:r>
              <a:rPr lang="fr-FR" sz="2200" u="sng" dirty="0" smtClean="0">
                <a:solidFill>
                  <a:schemeClr val="tx1"/>
                </a:solidFill>
              </a:rPr>
              <a:t>Date de création</a:t>
            </a:r>
            <a:r>
              <a:rPr lang="fr-FR" sz="2200" dirty="0" smtClean="0">
                <a:solidFill>
                  <a:schemeClr val="tx1"/>
                </a:solidFill>
              </a:rPr>
              <a:t> :</a:t>
            </a:r>
            <a:r>
              <a:rPr lang="fr-FR" sz="2200" b="1" dirty="0" smtClean="0">
                <a:solidFill>
                  <a:schemeClr val="tx1"/>
                </a:solidFill>
              </a:rPr>
              <a:t> 2015</a:t>
            </a:r>
          </a:p>
          <a:p>
            <a:pPr marL="342900" indent="-342900">
              <a:lnSpc>
                <a:spcPct val="200000"/>
              </a:lnSpc>
              <a:buFont typeface="Wingdings" panose="05000000000000000000" pitchFamily="2" charset="2"/>
              <a:buChar char="Ø"/>
            </a:pPr>
            <a:r>
              <a:rPr lang="fr-FR" sz="2200" u="sng" dirty="0" smtClean="0">
                <a:solidFill>
                  <a:schemeClr val="tx1"/>
                </a:solidFill>
              </a:rPr>
              <a:t>Siège</a:t>
            </a:r>
            <a:r>
              <a:rPr lang="fr-FR" sz="2200" dirty="0" smtClean="0">
                <a:solidFill>
                  <a:schemeClr val="tx1"/>
                </a:solidFill>
              </a:rPr>
              <a:t> : </a:t>
            </a:r>
            <a:r>
              <a:rPr lang="fr-FR" sz="2200" b="1" dirty="0" smtClean="0">
                <a:solidFill>
                  <a:schemeClr val="tx1"/>
                </a:solidFill>
              </a:rPr>
              <a:t>Ouagadougou-1200 logements</a:t>
            </a:r>
          </a:p>
          <a:p>
            <a:pPr>
              <a:lnSpc>
                <a:spcPct val="200000"/>
              </a:lnSpc>
            </a:pPr>
            <a:r>
              <a:rPr lang="fr-FR" sz="2200" u="sng" dirty="0" smtClean="0">
                <a:solidFill>
                  <a:schemeClr val="tx1"/>
                </a:solidFill>
              </a:rPr>
              <a:t>Domaines d’activités</a:t>
            </a:r>
            <a:r>
              <a:rPr lang="fr-FR" sz="2200" dirty="0" smtClean="0">
                <a:solidFill>
                  <a:schemeClr val="tx1"/>
                </a:solidFill>
              </a:rPr>
              <a:t> : </a:t>
            </a:r>
          </a:p>
          <a:p>
            <a:pPr marL="285750" indent="-285750">
              <a:lnSpc>
                <a:spcPct val="150000"/>
              </a:lnSpc>
              <a:buFont typeface="Wingdings" panose="05000000000000000000" pitchFamily="2" charset="2"/>
              <a:buChar char="q"/>
            </a:pPr>
            <a:r>
              <a:rPr lang="fr-FR" sz="2200" b="1" dirty="0" smtClean="0">
                <a:solidFill>
                  <a:schemeClr val="tx1"/>
                </a:solidFill>
              </a:rPr>
              <a:t>Télécommunication;</a:t>
            </a:r>
          </a:p>
          <a:p>
            <a:pPr marL="285750" indent="-285750">
              <a:lnSpc>
                <a:spcPct val="150000"/>
              </a:lnSpc>
              <a:buFont typeface="Wingdings" panose="05000000000000000000" pitchFamily="2" charset="2"/>
              <a:buChar char="q"/>
            </a:pPr>
            <a:r>
              <a:rPr lang="fr-FR" sz="2200" b="1" dirty="0" smtClean="0">
                <a:solidFill>
                  <a:schemeClr val="tx1"/>
                </a:solidFill>
              </a:rPr>
              <a:t>BTP, mines et carrières;</a:t>
            </a:r>
          </a:p>
          <a:p>
            <a:pPr marL="285750" indent="-285750">
              <a:lnSpc>
                <a:spcPct val="150000"/>
              </a:lnSpc>
              <a:buFont typeface="Wingdings" panose="05000000000000000000" pitchFamily="2" charset="2"/>
              <a:buChar char="q"/>
            </a:pPr>
            <a:r>
              <a:rPr lang="fr-FR" sz="2200" b="1" dirty="0" smtClean="0">
                <a:solidFill>
                  <a:schemeClr val="tx1"/>
                </a:solidFill>
              </a:rPr>
              <a:t>Immobiliers;</a:t>
            </a:r>
          </a:p>
          <a:p>
            <a:pPr marL="285750" indent="-285750">
              <a:lnSpc>
                <a:spcPct val="150000"/>
              </a:lnSpc>
              <a:buFont typeface="Wingdings" panose="05000000000000000000" pitchFamily="2" charset="2"/>
              <a:buChar char="q"/>
            </a:pPr>
            <a:r>
              <a:rPr lang="fr-FR" sz="2200" b="1" dirty="0" smtClean="0">
                <a:solidFill>
                  <a:schemeClr val="tx1"/>
                </a:solidFill>
              </a:rPr>
              <a:t> Développement numérique.</a:t>
            </a:r>
          </a:p>
          <a:p>
            <a:pPr>
              <a:lnSpc>
                <a:spcPct val="200000"/>
              </a:lnSpc>
            </a:pPr>
            <a:endParaRPr lang="fr-FR" sz="2200" b="1" dirty="0">
              <a:solidFill>
                <a:schemeClr val="tx1"/>
              </a:solidFill>
            </a:endParaRPr>
          </a:p>
        </p:txBody>
      </p:sp>
      <p:pic>
        <p:nvPicPr>
          <p:cNvPr id="7" name="Image 6" descr="D:\Document\Mémoire\Photo M\logo-wide.png"/>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986095"/>
            <a:ext cx="1905000" cy="1576255"/>
          </a:xfrm>
          <a:prstGeom prst="rect">
            <a:avLst/>
          </a:prstGeom>
          <a:solidFill>
            <a:schemeClr val="lt1"/>
          </a:solidFill>
          <a:ln>
            <a:noFill/>
          </a:ln>
        </p:spPr>
      </p:pic>
      <p:sp>
        <p:nvSpPr>
          <p:cNvPr id="8" name="Espace réservé du numéro de diapositive 4"/>
          <p:cNvSpPr txBox="1">
            <a:spLocks/>
          </p:cNvSpPr>
          <p:nvPr/>
        </p:nvSpPr>
        <p:spPr>
          <a:xfrm>
            <a:off x="11630025" y="6481762"/>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a:t>6</a:t>
            </a:r>
          </a:p>
        </p:txBody>
      </p:sp>
      <p:pic>
        <p:nvPicPr>
          <p:cNvPr id="9" name="Image 8" descr="Une image contenant mur, intérieur, ciel, plancher&#10;&#10;Description générée avec un niveau de confiance très élevé">
            <a:extLst>
              <a:ext uri="{FF2B5EF4-FFF2-40B4-BE49-F238E27FC236}">
                <a16:creationId xmlns:a16="http://schemas.microsoft.com/office/drawing/2014/main" id="{B1FC0C28-F32E-4536-A6F7-A111E35477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72156" y="328613"/>
            <a:ext cx="1919844" cy="1744105"/>
          </a:xfrm>
          <a:prstGeom prst="rect">
            <a:avLst/>
          </a:prstGeom>
        </p:spPr>
      </p:pic>
    </p:spTree>
    <p:extLst>
      <p:ext uri="{BB962C8B-B14F-4D97-AF65-F5344CB8AC3E}">
        <p14:creationId xmlns:p14="http://schemas.microsoft.com/office/powerpoint/2010/main" val="2545795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63000">
              <a:schemeClr val="accent1">
                <a:lumMod val="82000"/>
                <a:lumOff val="18000"/>
                <a:alpha val="72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re 1"/>
          <p:cNvSpPr txBox="1">
            <a:spLocks/>
          </p:cNvSpPr>
          <p:nvPr/>
        </p:nvSpPr>
        <p:spPr>
          <a:xfrm>
            <a:off x="0" y="1"/>
            <a:ext cx="12192000" cy="328612"/>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fr-FR" sz="2000" b="1" dirty="0" smtClean="0">
                <a:solidFill>
                  <a:schemeClr val="bg1"/>
                </a:solidFill>
                <a:latin typeface="Century Gothic" panose="020B0502020202020204" pitchFamily="34" charset="0"/>
                <a:cs typeface="Times New Roman" panose="02020603050405020304" pitchFamily="18" charset="0"/>
              </a:rPr>
              <a:t>GENERALITES</a:t>
            </a:r>
            <a:endParaRPr lang="fr-FR" sz="2000" b="1" dirty="0">
              <a:solidFill>
                <a:schemeClr val="bg1"/>
              </a:solidFill>
              <a:latin typeface="Century Gothic" panose="020B0502020202020204" pitchFamily="34" charset="0"/>
              <a:cs typeface="Times New Roman" panose="02020603050405020304" pitchFamily="18" charset="0"/>
            </a:endParaRPr>
          </a:p>
        </p:txBody>
      </p:sp>
      <p:sp>
        <p:nvSpPr>
          <p:cNvPr id="5" name="Pentagone 4"/>
          <p:cNvSpPr/>
          <p:nvPr/>
        </p:nvSpPr>
        <p:spPr>
          <a:xfrm>
            <a:off x="-1" y="342498"/>
            <a:ext cx="6946711" cy="536178"/>
          </a:xfrm>
          <a:prstGeom prst="homePlate">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smtClean="0">
                <a:solidFill>
                  <a:schemeClr val="bg1"/>
                </a:solidFill>
              </a:rPr>
              <a:t>I.2 PRESENTATION DU RESEAU DE DANON’S GROUP</a:t>
            </a:r>
            <a:endParaRPr lang="fr-FR" sz="2400" b="1" dirty="0">
              <a:solidFill>
                <a:schemeClr val="bg1"/>
              </a:solidFill>
            </a:endParaRPr>
          </a:p>
        </p:txBody>
      </p:sp>
      <p:pic>
        <p:nvPicPr>
          <p:cNvPr id="6" name="Image 5"/>
          <p:cNvPicPr/>
          <p:nvPr/>
        </p:nvPicPr>
        <p:blipFill>
          <a:blip r:embed="rId3">
            <a:extLst>
              <a:ext uri="{28A0092B-C50C-407E-A947-70E740481C1C}">
                <a14:useLocalDpi xmlns:a14="http://schemas.microsoft.com/office/drawing/2010/main" val="0"/>
              </a:ext>
            </a:extLst>
          </a:blip>
          <a:stretch>
            <a:fillRect/>
          </a:stretch>
        </p:blipFill>
        <p:spPr>
          <a:xfrm>
            <a:off x="3473354" y="1279843"/>
            <a:ext cx="5280660" cy="3631565"/>
          </a:xfrm>
          <a:prstGeom prst="rect">
            <a:avLst/>
          </a:prstGeom>
        </p:spPr>
      </p:pic>
      <p:sp>
        <p:nvSpPr>
          <p:cNvPr id="7" name="Espace réservé du numéro de diapositive 4"/>
          <p:cNvSpPr txBox="1">
            <a:spLocks/>
          </p:cNvSpPr>
          <p:nvPr/>
        </p:nvSpPr>
        <p:spPr>
          <a:xfrm>
            <a:off x="11630025" y="6481762"/>
            <a:ext cx="561975" cy="376238"/>
          </a:xfrm>
          <a:prstGeom prst="rect">
            <a:avLst/>
          </a:prstGeom>
          <a:solidFill>
            <a:schemeClr val="bg1"/>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lstStyle>
            <a:defPPr>
              <a:defRPr lang="fr-F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a:t>7</a:t>
            </a:r>
          </a:p>
        </p:txBody>
      </p:sp>
    </p:spTree>
    <p:extLst>
      <p:ext uri="{BB962C8B-B14F-4D97-AF65-F5344CB8AC3E}">
        <p14:creationId xmlns:p14="http://schemas.microsoft.com/office/powerpoint/2010/main" val="22829116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14965</TotalTime>
  <Words>2033</Words>
  <Application>Microsoft Office PowerPoint</Application>
  <PresentationFormat>Grand écran</PresentationFormat>
  <Paragraphs>302</Paragraphs>
  <Slides>26</Slides>
  <Notes>24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26</vt:i4>
      </vt:variant>
    </vt:vector>
  </HeadingPairs>
  <TitlesOfParts>
    <vt:vector size="34" baseType="lpstr">
      <vt:lpstr>Arial</vt:lpstr>
      <vt:lpstr>Calibri</vt:lpstr>
      <vt:lpstr>Calibri Light</vt:lpstr>
      <vt:lpstr>Century</vt:lpstr>
      <vt:lpstr>Century Gothic</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Luba</dc:creator>
  <cp:lastModifiedBy>Luba</cp:lastModifiedBy>
  <cp:revision>339</cp:revision>
  <dcterms:created xsi:type="dcterms:W3CDTF">2021-11-30T19:07:31Z</dcterms:created>
  <dcterms:modified xsi:type="dcterms:W3CDTF">2021-12-22T06:09:07Z</dcterms:modified>
</cp:coreProperties>
</file>